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334" r:id="rId3"/>
    <p:sldId id="335" r:id="rId4"/>
    <p:sldId id="306" r:id="rId5"/>
    <p:sldId id="338" r:id="rId6"/>
    <p:sldId id="264" r:id="rId7"/>
    <p:sldId id="336" r:id="rId8"/>
    <p:sldId id="309" r:id="rId9"/>
    <p:sldId id="297" r:id="rId10"/>
    <p:sldId id="298" r:id="rId11"/>
    <p:sldId id="337" r:id="rId12"/>
    <p:sldId id="272" r:id="rId13"/>
    <p:sldId id="342" r:id="rId14"/>
    <p:sldId id="341" r:id="rId15"/>
    <p:sldId id="344" r:id="rId16"/>
    <p:sldId id="345" r:id="rId17"/>
    <p:sldId id="346" r:id="rId18"/>
    <p:sldId id="271" r:id="rId19"/>
    <p:sldId id="343" r:id="rId20"/>
    <p:sldId id="260" r:id="rId21"/>
    <p:sldId id="347" r:id="rId22"/>
    <p:sldId id="348" r:id="rId23"/>
    <p:sldId id="329" r:id="rId24"/>
    <p:sldId id="330" r:id="rId25"/>
    <p:sldId id="331" r:id="rId26"/>
    <p:sldId id="332" r:id="rId27"/>
    <p:sldId id="333" r:id="rId28"/>
    <p:sldId id="349" r:id="rId29"/>
    <p:sldId id="360" r:id="rId30"/>
    <p:sldId id="362" r:id="rId31"/>
    <p:sldId id="354" r:id="rId32"/>
    <p:sldId id="350" r:id="rId33"/>
    <p:sldId id="351" r:id="rId34"/>
    <p:sldId id="352" r:id="rId35"/>
    <p:sldId id="353" r:id="rId36"/>
    <p:sldId id="361" r:id="rId37"/>
    <p:sldId id="321" r:id="rId38"/>
    <p:sldId id="355" r:id="rId39"/>
    <p:sldId id="322" r:id="rId40"/>
    <p:sldId id="363" r:id="rId41"/>
    <p:sldId id="356" r:id="rId42"/>
    <p:sldId id="307" r:id="rId43"/>
    <p:sldId id="308" r:id="rId44"/>
    <p:sldId id="357" r:id="rId45"/>
    <p:sldId id="359" r:id="rId46"/>
    <p:sldId id="310" r:id="rId47"/>
    <p:sldId id="323" r:id="rId48"/>
    <p:sldId id="326" r:id="rId49"/>
    <p:sldId id="325" r:id="rId50"/>
    <p:sldId id="327" r:id="rId51"/>
    <p:sldId id="294" r:id="rId52"/>
    <p:sldId id="358" r:id="rId53"/>
    <p:sldId id="29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5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B55E9-35C2-B24D-A173-5A2F85404E82}" type="datetimeFigureOut">
              <a:rPr lang="en-US" smtClean="0"/>
              <a:t>11/12/13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2BD30-53D1-324C-9B33-E848D627107E}" type="slidenum">
              <a:rPr lang="en-US" smtClean="0"/>
              <a:t>‹#›</a:t>
            </a:fld>
            <a:endParaRPr lang="en-US"/>
          </a:p>
        </p:txBody>
      </p:sp>
    </p:spTree>
    <p:extLst>
      <p:ext uri="{BB962C8B-B14F-4D97-AF65-F5344CB8AC3E}">
        <p14:creationId xmlns:p14="http://schemas.microsoft.com/office/powerpoint/2010/main" val="5655946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2BD30-53D1-324C-9B33-E848D627107E}" type="slidenum">
              <a:rPr lang="en-US" smtClean="0"/>
              <a:t>48</a:t>
            </a:fld>
            <a:endParaRPr lang="en-US"/>
          </a:p>
        </p:txBody>
      </p:sp>
    </p:spTree>
    <p:extLst>
      <p:ext uri="{BB962C8B-B14F-4D97-AF65-F5344CB8AC3E}">
        <p14:creationId xmlns:p14="http://schemas.microsoft.com/office/powerpoint/2010/main" val="1238096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B9B5C7-3DAD-1B43-AD61-F65E799AD6CB}"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400759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9B5C7-3DAD-1B43-AD61-F65E799AD6CB}"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64656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9B5C7-3DAD-1B43-AD61-F65E799AD6CB}"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34551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B9B5C7-3DAD-1B43-AD61-F65E799AD6CB}"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111132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B9B5C7-3DAD-1B43-AD61-F65E799AD6CB}" type="datetimeFigureOut">
              <a:rPr lang="en-US" smtClean="0"/>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275101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B9B5C7-3DAD-1B43-AD61-F65E799AD6CB}"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337249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B9B5C7-3DAD-1B43-AD61-F65E799AD6CB}" type="datetimeFigureOut">
              <a:rPr lang="en-US" smtClean="0"/>
              <a:t>11/12/13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355277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B9B5C7-3DAD-1B43-AD61-F65E799AD6CB}" type="datetimeFigureOut">
              <a:rPr lang="en-US" smtClean="0"/>
              <a:t>11/12/13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157870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9B5C7-3DAD-1B43-AD61-F65E799AD6CB}" type="datetimeFigureOut">
              <a:rPr lang="en-US" smtClean="0"/>
              <a:t>11/12/13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3991597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9B5C7-3DAD-1B43-AD61-F65E799AD6CB}"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46618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9B5C7-3DAD-1B43-AD61-F65E799AD6CB}" type="datetimeFigureOut">
              <a:rPr lang="en-US" smtClean="0"/>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4CD6B-948D-DD4B-BEA6-9123DF195538}" type="slidenum">
              <a:rPr lang="en-US" smtClean="0"/>
              <a:t>‹#›</a:t>
            </a:fld>
            <a:endParaRPr lang="en-US"/>
          </a:p>
        </p:txBody>
      </p:sp>
    </p:spTree>
    <p:extLst>
      <p:ext uri="{BB962C8B-B14F-4D97-AF65-F5344CB8AC3E}">
        <p14:creationId xmlns:p14="http://schemas.microsoft.com/office/powerpoint/2010/main" val="42458997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9B5C7-3DAD-1B43-AD61-F65E799AD6CB}" type="datetimeFigureOut">
              <a:rPr lang="en-US" smtClean="0"/>
              <a:t>11/12/13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4CD6B-948D-DD4B-BEA6-9123DF195538}" type="slidenum">
              <a:rPr lang="en-US" smtClean="0"/>
              <a:t>‹#›</a:t>
            </a:fld>
            <a:endParaRPr lang="en-US"/>
          </a:p>
        </p:txBody>
      </p:sp>
    </p:spTree>
    <p:extLst>
      <p:ext uri="{BB962C8B-B14F-4D97-AF65-F5344CB8AC3E}">
        <p14:creationId xmlns:p14="http://schemas.microsoft.com/office/powerpoint/2010/main" val="1852708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arthweb.ess.washington.edu//Glaciology/Glaciology/Home.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1643"/>
            <a:ext cx="7772400" cy="1972485"/>
          </a:xfrm>
          <a:solidFill>
            <a:schemeClr val="bg1">
              <a:alpha val="64000"/>
            </a:schemeClr>
          </a:solidFill>
        </p:spPr>
        <p:txBody>
          <a:bodyPr anchor="t">
            <a:normAutofit fontScale="90000"/>
          </a:bodyPr>
          <a:lstStyle/>
          <a:p>
            <a:r>
              <a:rPr lang="en-US" b="1" dirty="0" smtClean="0"/>
              <a:t>Glacier </a:t>
            </a:r>
            <a:r>
              <a:rPr lang="en-US" b="1" dirty="0"/>
              <a:t>Retreat, Outburst Floods, and Kinematic Waves </a:t>
            </a:r>
            <a:r>
              <a:rPr lang="en-US" b="1" dirty="0" smtClean="0"/>
              <a:t>- Nisqually </a:t>
            </a:r>
            <a:r>
              <a:rPr lang="en-US" b="1" dirty="0"/>
              <a:t>Glacier Changes Related to Climate</a:t>
            </a:r>
            <a:r>
              <a:rPr lang="en-US" dirty="0" smtClean="0"/>
              <a:t>	</a:t>
            </a:r>
            <a:endParaRPr lang="en-US" dirty="0"/>
          </a:p>
        </p:txBody>
      </p:sp>
      <p:sp>
        <p:nvSpPr>
          <p:cNvPr id="3" name="Subtitle 2"/>
          <p:cNvSpPr>
            <a:spLocks noGrp="1"/>
          </p:cNvSpPr>
          <p:nvPr>
            <p:ph type="subTitle" idx="1"/>
          </p:nvPr>
        </p:nvSpPr>
        <p:spPr>
          <a:xfrm>
            <a:off x="519559" y="4088261"/>
            <a:ext cx="8111827" cy="2146723"/>
          </a:xfrm>
        </p:spPr>
        <p:txBody>
          <a:bodyPr>
            <a:normAutofit lnSpcReduction="10000"/>
          </a:bodyPr>
          <a:lstStyle/>
          <a:p>
            <a:r>
              <a:rPr lang="en-US" b="1" dirty="0" smtClean="0">
                <a:solidFill>
                  <a:schemeClr val="tx1"/>
                </a:solidFill>
              </a:rPr>
              <a:t>Max Stevens</a:t>
            </a:r>
          </a:p>
          <a:p>
            <a:r>
              <a:rPr lang="en-US" sz="2800" dirty="0" smtClean="0">
                <a:solidFill>
                  <a:schemeClr val="tx1"/>
                </a:solidFill>
              </a:rPr>
              <a:t>Howard Conway, Ed Waddington, and Paul Kennard</a:t>
            </a:r>
          </a:p>
          <a:p>
            <a:r>
              <a:rPr lang="en-US" dirty="0" smtClean="0">
                <a:solidFill>
                  <a:schemeClr val="tx1"/>
                </a:solidFill>
              </a:rPr>
              <a:t>G-Lunch</a:t>
            </a:r>
          </a:p>
          <a:p>
            <a:r>
              <a:rPr lang="en-US" dirty="0" smtClean="0">
                <a:solidFill>
                  <a:schemeClr val="tx1"/>
                </a:solidFill>
              </a:rPr>
              <a:t>November 12, 2013</a:t>
            </a:r>
            <a:endParaRPr lang="en-US" dirty="0">
              <a:solidFill>
                <a:schemeClr val="tx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9552" y="5101210"/>
            <a:ext cx="1200530" cy="1563077"/>
          </a:xfrm>
          <a:prstGeom prst="rect">
            <a:avLst/>
          </a:prstGeom>
        </p:spPr>
      </p:pic>
      <p:pic>
        <p:nvPicPr>
          <p:cNvPr id="5"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455" y="5101210"/>
            <a:ext cx="2364153" cy="162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0617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18"/>
            <a:ext cx="8229600" cy="1143000"/>
          </a:xfrm>
        </p:spPr>
        <p:txBody>
          <a:bodyPr/>
          <a:lstStyle/>
          <a:p>
            <a:r>
              <a:rPr lang="en-US" dirty="0" smtClean="0"/>
              <a:t>Nisqually Glacier</a:t>
            </a:r>
            <a:endParaRPr lang="en-US" dirty="0"/>
          </a:p>
        </p:txBody>
      </p:sp>
      <p:pic>
        <p:nvPicPr>
          <p:cNvPr id="5" name="Picture 4" descr="Nisq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70672"/>
            <a:ext cx="9144000" cy="5475514"/>
          </a:xfrm>
          <a:prstGeom prst="rect">
            <a:avLst/>
          </a:prstGeom>
        </p:spPr>
      </p:pic>
    </p:spTree>
    <p:extLst>
      <p:ext uri="{BB962C8B-B14F-4D97-AF65-F5344CB8AC3E}">
        <p14:creationId xmlns:p14="http://schemas.microsoft.com/office/powerpoint/2010/main" val="21924968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Nisqually Glacier Monitoring History</a:t>
            </a:r>
            <a:endParaRPr lang="en-US" dirty="0"/>
          </a:p>
        </p:txBody>
      </p:sp>
      <p:sp>
        <p:nvSpPr>
          <p:cNvPr id="3" name="Content Placeholder 2"/>
          <p:cNvSpPr>
            <a:spLocks noGrp="1"/>
          </p:cNvSpPr>
          <p:nvPr>
            <p:ph idx="1"/>
          </p:nvPr>
        </p:nvSpPr>
        <p:spPr>
          <a:xfrm>
            <a:off x="229023" y="1600200"/>
            <a:ext cx="8650820" cy="4525963"/>
          </a:xfrm>
        </p:spPr>
        <p:txBody>
          <a:bodyPr>
            <a:normAutofit fontScale="77500" lnSpcReduction="20000"/>
          </a:bodyPr>
          <a:lstStyle/>
          <a:p>
            <a:r>
              <a:rPr lang="en-US" sz="2800" dirty="0" smtClean="0"/>
              <a:t>1857: Terminus first described (Lt. August </a:t>
            </a:r>
            <a:r>
              <a:rPr lang="en-US" sz="2800" dirty="0" err="1" smtClean="0"/>
              <a:t>Kautz</a:t>
            </a:r>
            <a:r>
              <a:rPr lang="en-US" sz="2800" dirty="0" smtClean="0"/>
              <a:t>)</a:t>
            </a:r>
          </a:p>
          <a:p>
            <a:r>
              <a:rPr lang="en-US" sz="2800" dirty="0" smtClean="0"/>
              <a:t>1918: NPS begins to measure terminus position annually</a:t>
            </a:r>
          </a:p>
          <a:p>
            <a:r>
              <a:rPr lang="en-US" sz="2800" dirty="0" smtClean="0"/>
              <a:t>1931: USGS and Tacoma City Light began annual surveys of transverse ice-surface altitude</a:t>
            </a:r>
          </a:p>
          <a:p>
            <a:r>
              <a:rPr lang="en-US" sz="2800" dirty="0" smtClean="0"/>
              <a:t>1942 – 1960’s: Repeat photography from fixed points: Fred Veatch</a:t>
            </a:r>
          </a:p>
          <a:p>
            <a:r>
              <a:rPr lang="en-US" sz="2800" dirty="0" smtClean="0"/>
              <a:t>1986: Ice Volume Estimates</a:t>
            </a:r>
            <a:r>
              <a:rPr lang="en-US" sz="2800" dirty="0" smtClean="0"/>
              <a:t>: </a:t>
            </a:r>
            <a:r>
              <a:rPr lang="en-US" sz="2800" dirty="0" err="1" smtClean="0"/>
              <a:t>isopachs</a:t>
            </a:r>
            <a:r>
              <a:rPr lang="en-US" sz="2800" dirty="0" smtClean="0"/>
              <a:t> from </a:t>
            </a:r>
            <a:r>
              <a:rPr lang="en-US" sz="2800" dirty="0" err="1" smtClean="0"/>
              <a:t>monopulse</a:t>
            </a:r>
            <a:r>
              <a:rPr lang="en-US" sz="2800" dirty="0" smtClean="0"/>
              <a:t> </a:t>
            </a:r>
            <a:r>
              <a:rPr lang="en-US" sz="2800" dirty="0"/>
              <a:t>radar </a:t>
            </a:r>
            <a:r>
              <a:rPr lang="en-US" sz="2800" dirty="0" smtClean="0"/>
              <a:t>(</a:t>
            </a:r>
            <a:r>
              <a:rPr lang="en-US" sz="2800" dirty="0" err="1" smtClean="0"/>
              <a:t>Driedger</a:t>
            </a:r>
            <a:r>
              <a:rPr lang="en-US" sz="2800" dirty="0" smtClean="0"/>
              <a:t> </a:t>
            </a:r>
            <a:r>
              <a:rPr lang="en-US" sz="2800" dirty="0"/>
              <a:t>and </a:t>
            </a:r>
            <a:r>
              <a:rPr lang="en-US" sz="2800" dirty="0" smtClean="0"/>
              <a:t>Kennard)</a:t>
            </a:r>
            <a:endParaRPr lang="en-US" sz="2800" dirty="0" smtClean="0"/>
          </a:p>
          <a:p>
            <a:r>
              <a:rPr lang="en-US" sz="2800" dirty="0" smtClean="0"/>
              <a:t>Modern: Transects (NPS), Mass Balance (NPS), </a:t>
            </a:r>
            <a:r>
              <a:rPr lang="en-US" sz="2800" dirty="0" err="1" smtClean="0"/>
              <a:t>LiDAR</a:t>
            </a:r>
            <a:r>
              <a:rPr lang="en-US" sz="2800" dirty="0" smtClean="0"/>
              <a:t> (NPS) , aerial photography/photogrammetry (</a:t>
            </a:r>
            <a:r>
              <a:rPr lang="en-US" sz="2800" dirty="0" err="1" smtClean="0"/>
              <a:t>Shean</a:t>
            </a:r>
            <a:r>
              <a:rPr lang="en-US" sz="2800" dirty="0" smtClean="0"/>
              <a:t>), velocities (NPS, </a:t>
            </a:r>
            <a:r>
              <a:rPr lang="en-US" sz="2800" dirty="0" err="1" smtClean="0"/>
              <a:t>Shean</a:t>
            </a:r>
            <a:r>
              <a:rPr lang="en-US" sz="2800" dirty="0" smtClean="0"/>
              <a:t>, </a:t>
            </a:r>
            <a:r>
              <a:rPr lang="en-US" sz="2800" dirty="0" err="1" smtClean="0"/>
              <a:t>Allstadt</a:t>
            </a:r>
            <a:r>
              <a:rPr lang="en-US" sz="2800" dirty="0" smtClean="0"/>
              <a:t>), new </a:t>
            </a:r>
            <a:r>
              <a:rPr lang="en-US" sz="2800" dirty="0" err="1" smtClean="0"/>
              <a:t>isopachs</a:t>
            </a:r>
            <a:r>
              <a:rPr lang="en-US" sz="2800" dirty="0" smtClean="0"/>
              <a:t>/radar work </a:t>
            </a:r>
            <a:r>
              <a:rPr lang="en-US" sz="2800" dirty="0" smtClean="0"/>
              <a:t>(C. Todd), Time Lapse (?) (Stevens, Kennard)</a:t>
            </a:r>
          </a:p>
          <a:p>
            <a:endParaRPr lang="en-US" sz="2800" dirty="0"/>
          </a:p>
          <a:p>
            <a:pPr lvl="1"/>
            <a:r>
              <a:rPr lang="en-US" sz="2400" dirty="0" smtClean="0"/>
              <a:t>See </a:t>
            </a:r>
            <a:r>
              <a:rPr lang="en-US" sz="2400" dirty="0" err="1" smtClean="0"/>
              <a:t>Heliker</a:t>
            </a:r>
            <a:r>
              <a:rPr lang="en-US" sz="2400" dirty="0" smtClean="0"/>
              <a:t> et al., </a:t>
            </a:r>
            <a:r>
              <a:rPr lang="en-US" sz="2400" dirty="0" smtClean="0"/>
              <a:t>1984 for a more complete history</a:t>
            </a:r>
          </a:p>
          <a:p>
            <a:pPr marL="0" indent="0">
              <a:buNone/>
            </a:pPr>
            <a:endParaRPr lang="en-US" sz="2800" dirty="0" smtClean="0"/>
          </a:p>
        </p:txBody>
      </p:sp>
    </p:spTree>
    <p:extLst>
      <p:ext uri="{BB962C8B-B14F-4D97-AF65-F5344CB8AC3E}">
        <p14:creationId xmlns:p14="http://schemas.microsoft.com/office/powerpoint/2010/main" val="2885456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squally_topo_crop.jpg"/>
          <p:cNvPicPr>
            <a:picLocks noGrp="1" noChangeAspect="1"/>
          </p:cNvPicPr>
          <p:nvPr>
            <p:ph idx="1"/>
          </p:nvPr>
        </p:nvPicPr>
        <p:blipFill>
          <a:blip r:embed="rId2" cstate="print">
            <a:extLst>
              <a:ext uri="{28A0092B-C50C-407E-A947-70E740481C1C}">
                <a14:useLocalDpi xmlns:a14="http://schemas.microsoft.com/office/drawing/2010/main"/>
              </a:ext>
            </a:extLst>
          </a:blip>
          <a:srcRect l="-169478" r="-169478"/>
          <a:stretch>
            <a:fillRect/>
          </a:stretch>
        </p:blipFill>
        <p:spPr>
          <a:xfrm>
            <a:off x="1410066" y="172827"/>
            <a:ext cx="11990074" cy="6594079"/>
          </a:xfrm>
        </p:spPr>
      </p:pic>
      <p:sp>
        <p:nvSpPr>
          <p:cNvPr id="2" name="Title 1"/>
          <p:cNvSpPr>
            <a:spLocks noGrp="1"/>
          </p:cNvSpPr>
          <p:nvPr>
            <p:ph type="title"/>
          </p:nvPr>
        </p:nvSpPr>
        <p:spPr>
          <a:xfrm>
            <a:off x="1201150" y="172827"/>
            <a:ext cx="3197470" cy="464516"/>
          </a:xfrm>
        </p:spPr>
        <p:txBody>
          <a:bodyPr>
            <a:normAutofit fontScale="90000"/>
          </a:bodyPr>
          <a:lstStyle/>
          <a:p>
            <a:r>
              <a:rPr lang="en-US" dirty="0" smtClean="0"/>
              <a:t>Transect Data</a:t>
            </a:r>
            <a:endParaRPr lang="en-US" dirty="0"/>
          </a:p>
        </p:txBody>
      </p:sp>
      <p:sp>
        <p:nvSpPr>
          <p:cNvPr id="5" name="TextBox 4"/>
          <p:cNvSpPr txBox="1"/>
          <p:nvPr/>
        </p:nvSpPr>
        <p:spPr>
          <a:xfrm>
            <a:off x="320187" y="736357"/>
            <a:ext cx="5421828" cy="2308324"/>
          </a:xfrm>
          <a:prstGeom prst="rect">
            <a:avLst/>
          </a:prstGeom>
          <a:noFill/>
        </p:spPr>
        <p:txBody>
          <a:bodyPr wrap="square" rtlCol="0">
            <a:spAutoFit/>
          </a:bodyPr>
          <a:lstStyle/>
          <a:p>
            <a:pPr marL="285750" indent="-285750">
              <a:buFont typeface="Arial"/>
              <a:buChar char="•"/>
            </a:pPr>
            <a:r>
              <a:rPr lang="en-US" dirty="0" smtClean="0"/>
              <a:t>Measured (almost) annually since 1931</a:t>
            </a:r>
          </a:p>
          <a:p>
            <a:pPr marL="285750" indent="-285750">
              <a:buFont typeface="Arial"/>
              <a:buChar char="•"/>
            </a:pPr>
            <a:r>
              <a:rPr lang="en-US" dirty="0" smtClean="0"/>
              <a:t>Originally were profiles 1 and 2; 3 was added in 1942</a:t>
            </a:r>
          </a:p>
          <a:p>
            <a:pPr marL="285750" indent="-285750">
              <a:buFont typeface="Arial"/>
              <a:buChar char="•"/>
            </a:pPr>
            <a:r>
              <a:rPr lang="en-US" dirty="0" smtClean="0"/>
              <a:t>Changed to (slightly different) profiles A, B, and C in </a:t>
            </a:r>
            <a:r>
              <a:rPr lang="en-US" dirty="0" smtClean="0"/>
              <a:t>1976</a:t>
            </a:r>
          </a:p>
          <a:p>
            <a:pPr marL="285750" indent="-285750">
              <a:buFont typeface="Arial"/>
              <a:buChar char="•"/>
            </a:pPr>
            <a:r>
              <a:rPr lang="en-US" dirty="0" smtClean="0"/>
              <a:t>Point measurements across each profile are averaged to find the mean elevation.</a:t>
            </a:r>
          </a:p>
          <a:p>
            <a:endParaRPr lang="en-US" dirty="0" smtClean="0"/>
          </a:p>
          <a:p>
            <a:pPr marL="285750" indent="-285750">
              <a:buFont typeface="Arial"/>
              <a:buChar char="•"/>
            </a:pPr>
            <a:r>
              <a:rPr lang="en-US" dirty="0" err="1" smtClean="0"/>
              <a:t>Heliker</a:t>
            </a:r>
            <a:r>
              <a:rPr lang="en-US" dirty="0" smtClean="0"/>
              <a:t> et al. published data in 1984</a:t>
            </a:r>
          </a:p>
        </p:txBody>
      </p:sp>
      <p:pic>
        <p:nvPicPr>
          <p:cNvPr id="6" name="Picture 5" descr="Nisq_report.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8191" y="3040814"/>
            <a:ext cx="3020429" cy="3550329"/>
          </a:xfrm>
          <a:prstGeom prst="rect">
            <a:avLst/>
          </a:prstGeom>
        </p:spPr>
      </p:pic>
    </p:spTree>
    <p:extLst>
      <p:ext uri="{BB962C8B-B14F-4D97-AF65-F5344CB8AC3E}">
        <p14:creationId xmlns:p14="http://schemas.microsoft.com/office/powerpoint/2010/main" val="15717929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93" y="172827"/>
            <a:ext cx="5677979" cy="464516"/>
          </a:xfrm>
        </p:spPr>
        <p:txBody>
          <a:bodyPr>
            <a:normAutofit fontScale="90000"/>
          </a:bodyPr>
          <a:lstStyle/>
          <a:p>
            <a:r>
              <a:rPr lang="en-US" dirty="0" smtClean="0"/>
              <a:t>Transect Data Gathering…</a:t>
            </a:r>
            <a:endParaRPr lang="en-US" dirty="0"/>
          </a:p>
        </p:txBody>
      </p:sp>
      <p:sp>
        <p:nvSpPr>
          <p:cNvPr id="5" name="TextBox 4"/>
          <p:cNvSpPr txBox="1"/>
          <p:nvPr/>
        </p:nvSpPr>
        <p:spPr>
          <a:xfrm>
            <a:off x="160093" y="736357"/>
            <a:ext cx="8602350" cy="923330"/>
          </a:xfrm>
          <a:prstGeom prst="rect">
            <a:avLst/>
          </a:prstGeom>
          <a:noFill/>
        </p:spPr>
        <p:txBody>
          <a:bodyPr wrap="square" rtlCol="0">
            <a:spAutoFit/>
          </a:bodyPr>
          <a:lstStyle/>
          <a:p>
            <a:pPr marL="285750" indent="-285750">
              <a:buFont typeface="Arial"/>
              <a:buChar char="•"/>
            </a:pPr>
            <a:r>
              <a:rPr lang="en-US" dirty="0" smtClean="0"/>
              <a:t>1931 – 1984: </a:t>
            </a:r>
            <a:r>
              <a:rPr lang="en-US" dirty="0" err="1" smtClean="0"/>
              <a:t>Heliker</a:t>
            </a:r>
            <a:r>
              <a:rPr lang="en-US" dirty="0" smtClean="0"/>
              <a:t> et al.</a:t>
            </a:r>
          </a:p>
          <a:p>
            <a:pPr marL="285750" indent="-285750">
              <a:buFont typeface="Arial"/>
              <a:buChar char="•"/>
            </a:pPr>
            <a:r>
              <a:rPr lang="en-US" dirty="0" smtClean="0"/>
              <a:t>1991: NPS contracts surveying firm to conduct annual surveys. Raw data: missing.</a:t>
            </a:r>
          </a:p>
          <a:p>
            <a:pPr marL="285750" indent="-285750">
              <a:buFont typeface="Arial"/>
              <a:buChar char="•"/>
            </a:pPr>
            <a:r>
              <a:rPr lang="en-US" dirty="0" smtClean="0"/>
              <a:t>2013 </a:t>
            </a:r>
            <a:r>
              <a:rPr lang="en-US" dirty="0" smtClean="0"/>
              <a:t>– future: ???</a:t>
            </a:r>
          </a:p>
        </p:txBody>
      </p:sp>
      <p:pic>
        <p:nvPicPr>
          <p:cNvPr id="7" name="Picture 6" descr="Nisq11_LineC.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1876820" y="228203"/>
            <a:ext cx="5303837" cy="7955756"/>
          </a:xfrm>
          <a:prstGeom prst="rect">
            <a:avLst/>
          </a:prstGeom>
        </p:spPr>
      </p:pic>
    </p:spTree>
    <p:extLst>
      <p:ext uri="{BB962C8B-B14F-4D97-AF65-F5344CB8AC3E}">
        <p14:creationId xmlns:p14="http://schemas.microsoft.com/office/powerpoint/2010/main" val="19580418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39521"/>
          </a:xfrm>
        </p:spPr>
        <p:txBody>
          <a:bodyPr>
            <a:normAutofit fontScale="90000"/>
          </a:bodyPr>
          <a:lstStyle/>
          <a:p>
            <a:r>
              <a:rPr lang="en-US" dirty="0" smtClean="0"/>
              <a:t>Data Challenges: Digitizing, Picking “windows”</a:t>
            </a:r>
            <a:br>
              <a:rPr lang="en-US" dirty="0" smtClean="0"/>
            </a:br>
            <a:r>
              <a:rPr lang="en-US" sz="2800" dirty="0" smtClean="0"/>
              <a:t>plot digitizer, standardized </a:t>
            </a:r>
            <a:r>
              <a:rPr lang="en-US" sz="2800" dirty="0" smtClean="0"/>
              <a:t>window</a:t>
            </a:r>
            <a:endParaRPr lang="en-US" dirty="0"/>
          </a:p>
        </p:txBody>
      </p:sp>
      <p:pic>
        <p:nvPicPr>
          <p:cNvPr id="4" name="Content Placeholder 3" descr="Nisq12_LineC_crop.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1459" y="1905736"/>
            <a:ext cx="9132541" cy="5022546"/>
          </a:xfrm>
        </p:spPr>
      </p:pic>
    </p:spTree>
    <p:extLst>
      <p:ext uri="{BB962C8B-B14F-4D97-AF65-F5344CB8AC3E}">
        <p14:creationId xmlns:p14="http://schemas.microsoft.com/office/powerpoint/2010/main" val="34504884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ectC201304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87636"/>
          </a:xfrm>
          <a:prstGeom prst="rect">
            <a:avLst/>
          </a:prstGeom>
        </p:spPr>
      </p:pic>
    </p:spTree>
    <p:extLst>
      <p:ext uri="{BB962C8B-B14F-4D97-AF65-F5344CB8AC3E}">
        <p14:creationId xmlns:p14="http://schemas.microsoft.com/office/powerpoint/2010/main" val="15247391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ectB201304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87636"/>
          </a:xfrm>
          <a:prstGeom prst="rect">
            <a:avLst/>
          </a:prstGeom>
        </p:spPr>
      </p:pic>
    </p:spTree>
    <p:extLst>
      <p:ext uri="{BB962C8B-B14F-4D97-AF65-F5344CB8AC3E}">
        <p14:creationId xmlns:p14="http://schemas.microsoft.com/office/powerpoint/2010/main" val="5110210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ectA201304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87636"/>
          </a:xfrm>
          <a:prstGeom prst="rect">
            <a:avLst/>
          </a:prstGeom>
        </p:spPr>
      </p:pic>
    </p:spTree>
    <p:extLst>
      <p:ext uri="{BB962C8B-B14F-4D97-AF65-F5344CB8AC3E}">
        <p14:creationId xmlns:p14="http://schemas.microsoft.com/office/powerpoint/2010/main" val="38648721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nsects2013040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5" name="Picture 4" descr="Nisqually_topo_cr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5416" y="551763"/>
            <a:ext cx="2376155" cy="5736255"/>
          </a:xfrm>
          <a:prstGeom prst="rect">
            <a:avLst/>
          </a:prstGeom>
        </p:spPr>
      </p:pic>
    </p:spTree>
    <p:extLst>
      <p:ext uri="{BB962C8B-B14F-4D97-AF65-F5344CB8AC3E}">
        <p14:creationId xmlns:p14="http://schemas.microsoft.com/office/powerpoint/2010/main" val="21371672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I have the data…</a:t>
            </a:r>
            <a:br>
              <a:rPr lang="en-US" dirty="0" smtClean="0"/>
            </a:br>
            <a:r>
              <a:rPr lang="en-US" dirty="0" smtClean="0"/>
              <a:t>What is the question?</a:t>
            </a:r>
            <a:endParaRPr lang="en-US" dirty="0"/>
          </a:p>
        </p:txBody>
      </p:sp>
      <p:sp>
        <p:nvSpPr>
          <p:cNvPr id="4" name="Title 1"/>
          <p:cNvSpPr txBox="1">
            <a:spLocks/>
          </p:cNvSpPr>
          <p:nvPr/>
        </p:nvSpPr>
        <p:spPr>
          <a:xfrm>
            <a:off x="609411" y="2228307"/>
            <a:ext cx="7772400" cy="1972485"/>
          </a:xfrm>
          <a:prstGeom prst="rect">
            <a:avLst/>
          </a:prstGeom>
          <a:solidFill>
            <a:schemeClr val="bg1">
              <a:alpha val="64000"/>
            </a:schemeClr>
          </a:solidFill>
        </p:spPr>
        <p:txBody>
          <a:bodyPr vert="horz" lIns="91440" tIns="45720" rIns="91440" bIns="45720" rtlCol="0" anchor="t">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Glacier Retreat, Outburst Floods, and Kinematic Waves - Nisqually Glacier Changes Related to Climate</a:t>
            </a:r>
            <a:r>
              <a:rPr lang="en-US" dirty="0" smtClean="0"/>
              <a:t>	</a:t>
            </a:r>
            <a:endParaRPr lang="en-US" dirty="0"/>
          </a:p>
        </p:txBody>
      </p:sp>
      <p:pic>
        <p:nvPicPr>
          <p:cNvPr id="5" name="Picture 4"/>
          <p:cNvPicPr>
            <a:picLocks noChangeAspect="1"/>
          </p:cNvPicPr>
          <p:nvPr/>
        </p:nvPicPr>
        <p:blipFill>
          <a:blip r:embed="rId2"/>
          <a:stretch>
            <a:fillRect/>
          </a:stretch>
        </p:blipFill>
        <p:spPr>
          <a:xfrm>
            <a:off x="2184400" y="4170520"/>
            <a:ext cx="4762500" cy="2552700"/>
          </a:xfrm>
          <a:prstGeom prst="rect">
            <a:avLst/>
          </a:prstGeom>
        </p:spPr>
      </p:pic>
    </p:spTree>
    <p:extLst>
      <p:ext uri="{BB962C8B-B14F-4D97-AF65-F5344CB8AC3E}">
        <p14:creationId xmlns:p14="http://schemas.microsoft.com/office/powerpoint/2010/main" val="31371390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first…</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err="1">
                <a:hlinkClick r:id="rId2"/>
              </a:rPr>
              <a:t>earthweb.ess.washington.edu</a:t>
            </a:r>
            <a:r>
              <a:rPr lang="en-US" dirty="0">
                <a:hlinkClick r:id="rId2"/>
              </a:rPr>
              <a:t>//Glaciology/Glaciology/</a:t>
            </a:r>
            <a:r>
              <a:rPr lang="en-US" dirty="0" err="1">
                <a:hlinkClick r:id="rId2"/>
              </a:rPr>
              <a:t>Home.html</a:t>
            </a:r>
            <a:endParaRPr lang="en-US" dirty="0"/>
          </a:p>
        </p:txBody>
      </p:sp>
    </p:spTree>
    <p:extLst>
      <p:ext uri="{BB962C8B-B14F-4D97-AF65-F5344CB8AC3E}">
        <p14:creationId xmlns:p14="http://schemas.microsoft.com/office/powerpoint/2010/main" val="8120678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9218"/>
            <a:ext cx="8229600" cy="5686945"/>
          </a:xfrm>
        </p:spPr>
        <p:txBody>
          <a:bodyPr>
            <a:normAutofit/>
          </a:bodyPr>
          <a:lstStyle/>
          <a:p>
            <a:pPr marL="0" indent="0">
              <a:buNone/>
            </a:pPr>
            <a:r>
              <a:rPr lang="en-US" b="1" i="1" dirty="0" smtClean="0"/>
              <a:t>Initial Questions:</a:t>
            </a:r>
          </a:p>
          <a:p>
            <a:r>
              <a:rPr lang="en-US" dirty="0" smtClean="0"/>
              <a:t>Are we observing kinematic waves?</a:t>
            </a:r>
          </a:p>
          <a:p>
            <a:pPr marL="342900" lvl="1" indent="-342900">
              <a:buFont typeface="Arial"/>
              <a:buChar char="•"/>
            </a:pPr>
            <a:r>
              <a:rPr lang="en-US" sz="3200" dirty="0"/>
              <a:t>What </a:t>
            </a:r>
            <a:r>
              <a:rPr lang="en-US" sz="3200" dirty="0" smtClean="0"/>
              <a:t>are the climatic </a:t>
            </a:r>
            <a:r>
              <a:rPr lang="en-US" sz="3200" dirty="0"/>
              <a:t>conditions will form a kinematic </a:t>
            </a:r>
            <a:r>
              <a:rPr lang="en-US" sz="3200" dirty="0" smtClean="0"/>
              <a:t>wave on the Nisqually Glacier?</a:t>
            </a:r>
          </a:p>
          <a:p>
            <a:r>
              <a:rPr lang="en-US" dirty="0" smtClean="0"/>
              <a:t>How does does the Nisqually glacier respond to seasonal climatic variability?</a:t>
            </a:r>
          </a:p>
          <a:p>
            <a:pPr lvl="1"/>
            <a:r>
              <a:rPr lang="en-US" dirty="0" smtClean="0"/>
              <a:t>How to those responses manifest in surface elevation changes?</a:t>
            </a:r>
          </a:p>
          <a:p>
            <a:pPr lvl="1"/>
            <a:r>
              <a:rPr lang="en-US" dirty="0" smtClean="0"/>
              <a:t>Are observed changes due to climate change or natural variability?</a:t>
            </a:r>
          </a:p>
          <a:p>
            <a:endParaRPr lang="en-US" dirty="0"/>
          </a:p>
        </p:txBody>
      </p:sp>
    </p:spTree>
    <p:extLst>
      <p:ext uri="{BB962C8B-B14F-4D97-AF65-F5344CB8AC3E}">
        <p14:creationId xmlns:p14="http://schemas.microsoft.com/office/powerpoint/2010/main" val="12252559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Kinematic </a:t>
            </a:r>
            <a:r>
              <a:rPr lang="en-US" smtClean="0"/>
              <a:t>Wave Physics</a:t>
            </a:r>
            <a:endParaRPr lang="en-US"/>
          </a:p>
        </p:txBody>
      </p:sp>
      <p:sp>
        <p:nvSpPr>
          <p:cNvPr id="3" name="Content Placeholder 2"/>
          <p:cNvSpPr>
            <a:spLocks noGrp="1"/>
          </p:cNvSpPr>
          <p:nvPr>
            <p:ph idx="1"/>
          </p:nvPr>
        </p:nvSpPr>
        <p:spPr/>
        <p:txBody>
          <a:bodyPr>
            <a:normAutofit lnSpcReduction="10000"/>
          </a:bodyPr>
          <a:lstStyle/>
          <a:p>
            <a:r>
              <a:rPr lang="en-US" dirty="0" smtClean="0"/>
              <a:t>Kinematic Waves: A wave (or bulge) of ice moving down glacier faster than the ice itself</a:t>
            </a:r>
            <a:endParaRPr lang="en-US" dirty="0"/>
          </a:p>
          <a:p>
            <a:r>
              <a:rPr lang="en-US" dirty="0" smtClean="0"/>
              <a:t>First described (for glaciers) by </a:t>
            </a:r>
            <a:r>
              <a:rPr lang="en-US" dirty="0" err="1" smtClean="0"/>
              <a:t>Weertman</a:t>
            </a:r>
            <a:r>
              <a:rPr lang="en-US" dirty="0" smtClean="0"/>
              <a:t> and Nye in late 1950’s and 1960’s</a:t>
            </a:r>
            <a:endParaRPr lang="en-US" dirty="0"/>
          </a:p>
          <a:p>
            <a:r>
              <a:rPr lang="en-US" dirty="0" smtClean="0"/>
              <a:t>Wave moves ~5 – 8 times faster than the glacier itself</a:t>
            </a:r>
          </a:p>
          <a:p>
            <a:pPr lvl="1"/>
            <a:r>
              <a:rPr lang="en-US" dirty="0" smtClean="0"/>
              <a:t>Vertical point velocities exaggerated, </a:t>
            </a:r>
            <a:r>
              <a:rPr lang="en-US" dirty="0" smtClean="0"/>
              <a:t>horizontal velocities </a:t>
            </a:r>
            <a:r>
              <a:rPr lang="en-US" dirty="0" smtClean="0"/>
              <a:t>increase slightly</a:t>
            </a:r>
          </a:p>
          <a:p>
            <a:r>
              <a:rPr lang="en-US" dirty="0" smtClean="0"/>
              <a:t>Often results in a terminus advance</a:t>
            </a:r>
          </a:p>
          <a:p>
            <a:endParaRPr lang="en-US" dirty="0"/>
          </a:p>
        </p:txBody>
      </p:sp>
    </p:spTree>
    <p:extLst>
      <p:ext uri="{BB962C8B-B14F-4D97-AF65-F5344CB8AC3E}">
        <p14:creationId xmlns:p14="http://schemas.microsoft.com/office/powerpoint/2010/main" val="26539724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Kinematic </a:t>
            </a:r>
            <a:r>
              <a:rPr lang="en-US" smtClean="0"/>
              <a:t>Wave Physics</a:t>
            </a:r>
            <a:endParaRPr lang="en-US"/>
          </a:p>
        </p:txBody>
      </p:sp>
      <p:sp>
        <p:nvSpPr>
          <p:cNvPr id="5" name="Content Placeholder 4"/>
          <p:cNvSpPr>
            <a:spLocks noGrp="1"/>
          </p:cNvSpPr>
          <p:nvPr>
            <p:ph idx="1"/>
          </p:nvPr>
        </p:nvSpPr>
        <p:spPr/>
        <p:txBody>
          <a:bodyPr/>
          <a:lstStyle/>
          <a:p>
            <a:pPr marL="0" indent="0">
              <a:buNone/>
            </a:pPr>
            <a:endParaRPr lang="en-US" sz="2400" dirty="0" smtClean="0"/>
          </a:p>
          <a:p>
            <a:pPr marL="457200" lvl="1" indent="0">
              <a:buNone/>
            </a:pPr>
            <a:r>
              <a:rPr lang="en-US" b="1" dirty="0" smtClean="0"/>
              <a:t>Change is thickness in the glacier is proportional to the sum of an accumulation change, the rate of longitudinal strain, the speed at which the wave is travelling, and diffusion of the wave. </a:t>
            </a:r>
            <a:endParaRPr lang="en-US" b="1" dirty="0"/>
          </a:p>
        </p:txBody>
      </p:sp>
    </p:spTree>
    <p:extLst>
      <p:ext uri="{BB962C8B-B14F-4D97-AF65-F5344CB8AC3E}">
        <p14:creationId xmlns:p14="http://schemas.microsoft.com/office/powerpoint/2010/main" val="3399832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Wave_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558800"/>
            <a:ext cx="7621588" cy="5716191"/>
          </a:xfrm>
          <a:prstGeom prst="rect">
            <a:avLst/>
          </a:prstGeom>
        </p:spPr>
      </p:pic>
      <p:sp>
        <p:nvSpPr>
          <p:cNvPr id="7" name="TextBox 6"/>
          <p:cNvSpPr txBox="1"/>
          <p:nvPr/>
        </p:nvSpPr>
        <p:spPr>
          <a:xfrm>
            <a:off x="1145115" y="4965869"/>
            <a:ext cx="5954595" cy="369332"/>
          </a:xfrm>
          <a:prstGeom prst="rect">
            <a:avLst/>
          </a:prstGeom>
          <a:noFill/>
        </p:spPr>
        <p:txBody>
          <a:bodyPr wrap="square" rtlCol="0">
            <a:spAutoFit/>
          </a:bodyPr>
          <a:lstStyle/>
          <a:p>
            <a:r>
              <a:rPr lang="en-US" dirty="0" smtClean="0"/>
              <a:t>1: Glacier is in a steady state.</a:t>
            </a:r>
            <a:endParaRPr lang="en-US" dirty="0"/>
          </a:p>
        </p:txBody>
      </p:sp>
      <p:sp>
        <p:nvSpPr>
          <p:cNvPr id="8" name="TextBox 7"/>
          <p:cNvSpPr txBox="1"/>
          <p:nvPr/>
        </p:nvSpPr>
        <p:spPr>
          <a:xfrm>
            <a:off x="1238806" y="558800"/>
            <a:ext cx="4091182" cy="461665"/>
          </a:xfrm>
          <a:prstGeom prst="rect">
            <a:avLst/>
          </a:prstGeom>
          <a:noFill/>
        </p:spPr>
        <p:txBody>
          <a:bodyPr wrap="square" rtlCol="0">
            <a:spAutoFit/>
          </a:bodyPr>
          <a:lstStyle/>
          <a:p>
            <a:r>
              <a:rPr lang="en-US" sz="2400" b="1" dirty="0" smtClean="0"/>
              <a:t>Kinematic Waves: The visual</a:t>
            </a:r>
            <a:endParaRPr lang="en-US" sz="2400" b="1" dirty="0"/>
          </a:p>
        </p:txBody>
      </p:sp>
    </p:spTree>
    <p:extLst>
      <p:ext uri="{BB962C8B-B14F-4D97-AF65-F5344CB8AC3E}">
        <p14:creationId xmlns:p14="http://schemas.microsoft.com/office/powerpoint/2010/main" val="8258040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Wave_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558800"/>
            <a:ext cx="7621588" cy="5716191"/>
          </a:xfrm>
          <a:prstGeom prst="rect">
            <a:avLst/>
          </a:prstGeom>
        </p:spPr>
      </p:pic>
      <p:sp>
        <p:nvSpPr>
          <p:cNvPr id="3" name="TextBox 2"/>
          <p:cNvSpPr txBox="1"/>
          <p:nvPr/>
        </p:nvSpPr>
        <p:spPr>
          <a:xfrm>
            <a:off x="1145115" y="4965869"/>
            <a:ext cx="5954595" cy="646331"/>
          </a:xfrm>
          <a:prstGeom prst="rect">
            <a:avLst/>
          </a:prstGeom>
          <a:noFill/>
        </p:spPr>
        <p:txBody>
          <a:bodyPr wrap="square" rtlCol="0">
            <a:spAutoFit/>
          </a:bodyPr>
          <a:lstStyle/>
          <a:p>
            <a:r>
              <a:rPr lang="en-US" dirty="0"/>
              <a:t>2</a:t>
            </a:r>
            <a:r>
              <a:rPr lang="en-US" dirty="0" smtClean="0"/>
              <a:t>: Anomalous accumulation creates an area of thicker ice. Stress is greater below the thick ice. </a:t>
            </a:r>
            <a:endParaRPr lang="en-US" dirty="0"/>
          </a:p>
        </p:txBody>
      </p:sp>
      <p:sp>
        <p:nvSpPr>
          <p:cNvPr id="4" name="TextBox 3"/>
          <p:cNvSpPr txBox="1"/>
          <p:nvPr/>
        </p:nvSpPr>
        <p:spPr>
          <a:xfrm>
            <a:off x="1238806" y="558800"/>
            <a:ext cx="4091182" cy="461665"/>
          </a:xfrm>
          <a:prstGeom prst="rect">
            <a:avLst/>
          </a:prstGeom>
          <a:noFill/>
        </p:spPr>
        <p:txBody>
          <a:bodyPr wrap="square" rtlCol="0">
            <a:spAutoFit/>
          </a:bodyPr>
          <a:lstStyle/>
          <a:p>
            <a:r>
              <a:rPr lang="en-US" sz="2400" b="1" dirty="0" smtClean="0"/>
              <a:t>Kinematic Waves: The visual</a:t>
            </a:r>
            <a:endParaRPr lang="en-US" sz="2400" b="1" dirty="0"/>
          </a:p>
        </p:txBody>
      </p:sp>
    </p:spTree>
    <p:extLst>
      <p:ext uri="{BB962C8B-B14F-4D97-AF65-F5344CB8AC3E}">
        <p14:creationId xmlns:p14="http://schemas.microsoft.com/office/powerpoint/2010/main" val="38728418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Wave_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558800"/>
            <a:ext cx="7621588" cy="5716191"/>
          </a:xfrm>
          <a:prstGeom prst="rect">
            <a:avLst/>
          </a:prstGeom>
        </p:spPr>
      </p:pic>
      <p:sp>
        <p:nvSpPr>
          <p:cNvPr id="3" name="TextBox 2"/>
          <p:cNvSpPr txBox="1"/>
          <p:nvPr/>
        </p:nvSpPr>
        <p:spPr>
          <a:xfrm>
            <a:off x="1145115" y="4965869"/>
            <a:ext cx="5954595" cy="646331"/>
          </a:xfrm>
          <a:prstGeom prst="rect">
            <a:avLst/>
          </a:prstGeom>
          <a:noFill/>
        </p:spPr>
        <p:txBody>
          <a:bodyPr wrap="square" rtlCol="0">
            <a:spAutoFit/>
          </a:bodyPr>
          <a:lstStyle/>
          <a:p>
            <a:r>
              <a:rPr lang="en-US" dirty="0"/>
              <a:t>3</a:t>
            </a:r>
            <a:r>
              <a:rPr lang="en-US" dirty="0" smtClean="0"/>
              <a:t>. The bulge moves down the glacier as a kinematic wave. It moves ~5-8 times faster than the ice flow</a:t>
            </a:r>
            <a:endParaRPr lang="en-US" dirty="0"/>
          </a:p>
        </p:txBody>
      </p:sp>
      <p:sp>
        <p:nvSpPr>
          <p:cNvPr id="4" name="TextBox 3"/>
          <p:cNvSpPr txBox="1"/>
          <p:nvPr/>
        </p:nvSpPr>
        <p:spPr>
          <a:xfrm>
            <a:off x="1238806" y="558800"/>
            <a:ext cx="4091182" cy="461665"/>
          </a:xfrm>
          <a:prstGeom prst="rect">
            <a:avLst/>
          </a:prstGeom>
          <a:noFill/>
        </p:spPr>
        <p:txBody>
          <a:bodyPr wrap="square" rtlCol="0">
            <a:spAutoFit/>
          </a:bodyPr>
          <a:lstStyle/>
          <a:p>
            <a:r>
              <a:rPr lang="en-US" sz="2400" b="1" dirty="0" smtClean="0"/>
              <a:t>Kinematic Waves: The visual</a:t>
            </a:r>
            <a:endParaRPr lang="en-US" sz="2400" b="1" dirty="0"/>
          </a:p>
        </p:txBody>
      </p:sp>
    </p:spTree>
    <p:extLst>
      <p:ext uri="{BB962C8B-B14F-4D97-AF65-F5344CB8AC3E}">
        <p14:creationId xmlns:p14="http://schemas.microsoft.com/office/powerpoint/2010/main" val="14726252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Wave_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569211"/>
            <a:ext cx="7621588" cy="5716191"/>
          </a:xfrm>
          <a:prstGeom prst="rect">
            <a:avLst/>
          </a:prstGeom>
        </p:spPr>
      </p:pic>
      <p:sp>
        <p:nvSpPr>
          <p:cNvPr id="3" name="TextBox 2"/>
          <p:cNvSpPr txBox="1"/>
          <p:nvPr/>
        </p:nvSpPr>
        <p:spPr>
          <a:xfrm>
            <a:off x="1145115" y="4965869"/>
            <a:ext cx="5954595" cy="369332"/>
          </a:xfrm>
          <a:prstGeom prst="rect">
            <a:avLst/>
          </a:prstGeom>
          <a:noFill/>
        </p:spPr>
        <p:txBody>
          <a:bodyPr wrap="square" rtlCol="0">
            <a:spAutoFit/>
          </a:bodyPr>
          <a:lstStyle/>
          <a:p>
            <a:r>
              <a:rPr lang="en-US" dirty="0" smtClean="0"/>
              <a:t>4. The wave diffuses outward.</a:t>
            </a:r>
            <a:endParaRPr lang="en-US" dirty="0"/>
          </a:p>
        </p:txBody>
      </p:sp>
      <p:sp>
        <p:nvSpPr>
          <p:cNvPr id="4" name="TextBox 3"/>
          <p:cNvSpPr txBox="1"/>
          <p:nvPr/>
        </p:nvSpPr>
        <p:spPr>
          <a:xfrm>
            <a:off x="1238806" y="558800"/>
            <a:ext cx="4091182" cy="461665"/>
          </a:xfrm>
          <a:prstGeom prst="rect">
            <a:avLst/>
          </a:prstGeom>
          <a:noFill/>
        </p:spPr>
        <p:txBody>
          <a:bodyPr wrap="square" rtlCol="0">
            <a:spAutoFit/>
          </a:bodyPr>
          <a:lstStyle/>
          <a:p>
            <a:r>
              <a:rPr lang="en-US" sz="2400" b="1" dirty="0" smtClean="0"/>
              <a:t>Kinematic Waves: The visual</a:t>
            </a:r>
            <a:endParaRPr lang="en-US" sz="2400" b="1" dirty="0"/>
          </a:p>
        </p:txBody>
      </p:sp>
    </p:spTree>
    <p:extLst>
      <p:ext uri="{BB962C8B-B14F-4D97-AF65-F5344CB8AC3E}">
        <p14:creationId xmlns:p14="http://schemas.microsoft.com/office/powerpoint/2010/main" val="31543165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Wave_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0" y="569210"/>
            <a:ext cx="7621588" cy="5716191"/>
          </a:xfrm>
          <a:prstGeom prst="rect">
            <a:avLst/>
          </a:prstGeom>
        </p:spPr>
      </p:pic>
      <p:sp>
        <p:nvSpPr>
          <p:cNvPr id="4" name="TextBox 3"/>
          <p:cNvSpPr txBox="1"/>
          <p:nvPr/>
        </p:nvSpPr>
        <p:spPr>
          <a:xfrm>
            <a:off x="1145115" y="4965869"/>
            <a:ext cx="5954595" cy="646331"/>
          </a:xfrm>
          <a:prstGeom prst="rect">
            <a:avLst/>
          </a:prstGeom>
          <a:noFill/>
        </p:spPr>
        <p:txBody>
          <a:bodyPr wrap="square" rtlCol="0">
            <a:spAutoFit/>
          </a:bodyPr>
          <a:lstStyle/>
          <a:p>
            <a:r>
              <a:rPr lang="en-US" dirty="0" smtClean="0"/>
              <a:t>5. The wave reaches the terminus (sometimes) and causes an advance.</a:t>
            </a:r>
            <a:endParaRPr lang="en-US" dirty="0"/>
          </a:p>
        </p:txBody>
      </p:sp>
      <p:sp>
        <p:nvSpPr>
          <p:cNvPr id="5" name="TextBox 4"/>
          <p:cNvSpPr txBox="1"/>
          <p:nvPr/>
        </p:nvSpPr>
        <p:spPr>
          <a:xfrm>
            <a:off x="1238806" y="558800"/>
            <a:ext cx="4091182" cy="461665"/>
          </a:xfrm>
          <a:prstGeom prst="rect">
            <a:avLst/>
          </a:prstGeom>
          <a:noFill/>
        </p:spPr>
        <p:txBody>
          <a:bodyPr wrap="square" rtlCol="0">
            <a:spAutoFit/>
          </a:bodyPr>
          <a:lstStyle/>
          <a:p>
            <a:r>
              <a:rPr lang="en-US" sz="2400" b="1" dirty="0" smtClean="0"/>
              <a:t>Kinematic Waves: The visual</a:t>
            </a:r>
            <a:endParaRPr lang="en-US" sz="2400" b="1" dirty="0"/>
          </a:p>
        </p:txBody>
      </p:sp>
    </p:spTree>
    <p:extLst>
      <p:ext uri="{BB962C8B-B14F-4D97-AF65-F5344CB8AC3E}">
        <p14:creationId xmlns:p14="http://schemas.microsoft.com/office/powerpoint/2010/main" val="13222510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do we see kinematic waves?</a:t>
            </a:r>
            <a:endParaRPr lang="en-US" dirty="0"/>
          </a:p>
        </p:txBody>
      </p:sp>
      <p:pic>
        <p:nvPicPr>
          <p:cNvPr id="3" name="Picture 2" descr="DetrendedSurfac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56256"/>
            <a:ext cx="9144000" cy="4162764"/>
          </a:xfrm>
          <a:prstGeom prst="rect">
            <a:avLst/>
          </a:prstGeom>
        </p:spPr>
      </p:pic>
    </p:spTree>
    <p:extLst>
      <p:ext uri="{BB962C8B-B14F-4D97-AF65-F5344CB8AC3E}">
        <p14:creationId xmlns:p14="http://schemas.microsoft.com/office/powerpoint/2010/main" val="32828254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squally_topo_cro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5416" y="551763"/>
            <a:ext cx="2376155" cy="5736255"/>
          </a:xfrm>
          <a:prstGeom prst="rect">
            <a:avLst/>
          </a:prstGeom>
        </p:spPr>
      </p:pic>
      <p:pic>
        <p:nvPicPr>
          <p:cNvPr id="4" name="Picture 3" descr="TransectsTerm2013040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460" y="96218"/>
            <a:ext cx="5526399" cy="7033600"/>
          </a:xfrm>
          <a:prstGeom prst="rect">
            <a:avLst/>
          </a:prstGeom>
        </p:spPr>
      </p:pic>
    </p:spTree>
    <p:extLst>
      <p:ext uri="{BB962C8B-B14F-4D97-AF65-F5344CB8AC3E}">
        <p14:creationId xmlns:p14="http://schemas.microsoft.com/office/powerpoint/2010/main" val="39059645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your own website</a:t>
            </a:r>
            <a:endParaRPr lang="en-US" dirty="0"/>
          </a:p>
        </p:txBody>
      </p:sp>
      <p:sp>
        <p:nvSpPr>
          <p:cNvPr id="3" name="Content Placeholder 2"/>
          <p:cNvSpPr>
            <a:spLocks noGrp="1"/>
          </p:cNvSpPr>
          <p:nvPr>
            <p:ph idx="1"/>
          </p:nvPr>
        </p:nvSpPr>
        <p:spPr/>
        <p:txBody>
          <a:bodyPr/>
          <a:lstStyle/>
          <a:p>
            <a:r>
              <a:rPr lang="en-US" dirty="0" smtClean="0"/>
              <a:t>Options:</a:t>
            </a:r>
          </a:p>
          <a:p>
            <a:pPr lvl="1"/>
            <a:r>
              <a:rPr lang="en-US" dirty="0" smtClean="0"/>
              <a:t>Use a text editor to write your html/CSS. Get some nerd cred.</a:t>
            </a:r>
          </a:p>
          <a:p>
            <a:pPr lvl="1"/>
            <a:r>
              <a:rPr lang="en-US" dirty="0" smtClean="0"/>
              <a:t>Adobe Dreamweaver. Feel like a pro.</a:t>
            </a:r>
          </a:p>
          <a:p>
            <a:pPr lvl="1"/>
            <a:r>
              <a:rPr lang="en-US" dirty="0" smtClean="0"/>
              <a:t>Open Source: Hop on the bandwagon.</a:t>
            </a:r>
          </a:p>
          <a:p>
            <a:pPr lvl="2"/>
            <a:r>
              <a:rPr lang="en-US" dirty="0" err="1" smtClean="0"/>
              <a:t>Kompozer</a:t>
            </a:r>
            <a:r>
              <a:rPr lang="en-US" dirty="0" smtClean="0"/>
              <a:t>, </a:t>
            </a:r>
            <a:r>
              <a:rPr lang="en-US" b="1" dirty="0" err="1" smtClean="0"/>
              <a:t>BlueGriffon</a:t>
            </a:r>
            <a:endParaRPr lang="en-US" b="1" dirty="0" smtClean="0"/>
          </a:p>
          <a:p>
            <a:pPr lvl="1"/>
            <a:r>
              <a:rPr lang="en-US" dirty="0" err="1" smtClean="0"/>
              <a:t>Wordpress</a:t>
            </a:r>
            <a:r>
              <a:rPr lang="en-US" dirty="0" smtClean="0"/>
              <a:t>, etc. Let someone else do the hard work!</a:t>
            </a:r>
            <a:endParaRPr lang="en-US" dirty="0"/>
          </a:p>
        </p:txBody>
      </p:sp>
    </p:spTree>
    <p:extLst>
      <p:ext uri="{BB962C8B-B14F-4D97-AF65-F5344CB8AC3E}">
        <p14:creationId xmlns:p14="http://schemas.microsoft.com/office/powerpoint/2010/main" val="8968980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do we see kinematic waves?</a:t>
            </a:r>
            <a:endParaRPr lang="en-US" dirty="0"/>
          </a:p>
        </p:txBody>
      </p:sp>
      <p:pic>
        <p:nvPicPr>
          <p:cNvPr id="4" name="Picture 3"/>
          <p:cNvPicPr>
            <a:picLocks noChangeAspect="1"/>
          </p:cNvPicPr>
          <p:nvPr/>
        </p:nvPicPr>
        <p:blipFill>
          <a:blip r:embed="rId2"/>
          <a:stretch>
            <a:fillRect/>
          </a:stretch>
        </p:blipFill>
        <p:spPr>
          <a:xfrm>
            <a:off x="0" y="1417638"/>
            <a:ext cx="9144000" cy="2078182"/>
          </a:xfrm>
          <a:prstGeom prst="rect">
            <a:avLst/>
          </a:prstGeom>
        </p:spPr>
      </p:pic>
      <p:pic>
        <p:nvPicPr>
          <p:cNvPr id="5" name="Picture 4"/>
          <p:cNvPicPr>
            <a:picLocks noChangeAspect="1"/>
          </p:cNvPicPr>
          <p:nvPr/>
        </p:nvPicPr>
        <p:blipFill>
          <a:blip r:embed="rId3"/>
          <a:stretch>
            <a:fillRect/>
          </a:stretch>
        </p:blipFill>
        <p:spPr>
          <a:xfrm>
            <a:off x="2718776" y="3339512"/>
            <a:ext cx="3682891" cy="3199423"/>
          </a:xfrm>
          <a:prstGeom prst="rect">
            <a:avLst/>
          </a:prstGeom>
        </p:spPr>
      </p:pic>
    </p:spTree>
    <p:extLst>
      <p:ext uri="{BB962C8B-B14F-4D97-AF65-F5344CB8AC3E}">
        <p14:creationId xmlns:p14="http://schemas.microsoft.com/office/powerpoint/2010/main" val="32821792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do we see kinematic waves?</a:t>
            </a:r>
            <a:endParaRPr lang="en-US" dirty="0"/>
          </a:p>
        </p:txBody>
      </p:sp>
      <p:pic>
        <p:nvPicPr>
          <p:cNvPr id="3" name="Picture 2" descr="DetrendedSurfac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56256"/>
            <a:ext cx="9144000" cy="4162764"/>
          </a:xfrm>
          <a:prstGeom prst="rect">
            <a:avLst/>
          </a:prstGeom>
        </p:spPr>
      </p:pic>
      <p:cxnSp>
        <p:nvCxnSpPr>
          <p:cNvPr id="6" name="Straight Arrow Connector 5"/>
          <p:cNvCxnSpPr/>
          <p:nvPr/>
        </p:nvCxnSpPr>
        <p:spPr>
          <a:xfrm>
            <a:off x="2444447" y="2100606"/>
            <a:ext cx="381945" cy="830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4651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qually1944090301.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000" y="0"/>
            <a:ext cx="8614282" cy="6858000"/>
          </a:xfrm>
          <a:prstGeom prst="rect">
            <a:avLst/>
          </a:prstGeom>
        </p:spPr>
      </p:pic>
      <p:sp>
        <p:nvSpPr>
          <p:cNvPr id="3" name="TextBox 2"/>
          <p:cNvSpPr txBox="1"/>
          <p:nvPr/>
        </p:nvSpPr>
        <p:spPr>
          <a:xfrm>
            <a:off x="6796666" y="385193"/>
            <a:ext cx="2165307" cy="646331"/>
          </a:xfrm>
          <a:prstGeom prst="rect">
            <a:avLst/>
          </a:prstGeom>
          <a:noFill/>
        </p:spPr>
        <p:txBody>
          <a:bodyPr wrap="square" rtlCol="0">
            <a:spAutoFit/>
          </a:bodyPr>
          <a:lstStyle/>
          <a:p>
            <a:r>
              <a:rPr lang="en-US" sz="3600" b="1" dirty="0" smtClean="0"/>
              <a:t>1944</a:t>
            </a:r>
            <a:endParaRPr lang="en-US" sz="3600" b="1" dirty="0"/>
          </a:p>
        </p:txBody>
      </p:sp>
      <p:sp>
        <p:nvSpPr>
          <p:cNvPr id="4" name="TextBox 3"/>
          <p:cNvSpPr txBox="1"/>
          <p:nvPr/>
        </p:nvSpPr>
        <p:spPr>
          <a:xfrm>
            <a:off x="1165935" y="6215144"/>
            <a:ext cx="2925247" cy="369332"/>
          </a:xfrm>
          <a:prstGeom prst="rect">
            <a:avLst/>
          </a:prstGeom>
          <a:noFill/>
        </p:spPr>
        <p:txBody>
          <a:bodyPr wrap="square" rtlCol="0">
            <a:spAutoFit/>
          </a:bodyPr>
          <a:lstStyle/>
          <a:p>
            <a:r>
              <a:rPr lang="en-US" dirty="0" smtClean="0"/>
              <a:t>From Veatch, 1969</a:t>
            </a:r>
          </a:p>
        </p:txBody>
      </p:sp>
    </p:spTree>
    <p:extLst>
      <p:ext uri="{BB962C8B-B14F-4D97-AF65-F5344CB8AC3E}">
        <p14:creationId xmlns:p14="http://schemas.microsoft.com/office/powerpoint/2010/main" val="6807574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qually1952082702.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400" y="0"/>
            <a:ext cx="8578258" cy="6858000"/>
          </a:xfrm>
          <a:prstGeom prst="rect">
            <a:avLst/>
          </a:prstGeom>
        </p:spPr>
      </p:pic>
      <p:sp>
        <p:nvSpPr>
          <p:cNvPr id="3" name="TextBox 2"/>
          <p:cNvSpPr txBox="1"/>
          <p:nvPr/>
        </p:nvSpPr>
        <p:spPr>
          <a:xfrm>
            <a:off x="6796666" y="385193"/>
            <a:ext cx="2165307" cy="646331"/>
          </a:xfrm>
          <a:prstGeom prst="rect">
            <a:avLst/>
          </a:prstGeom>
          <a:noFill/>
        </p:spPr>
        <p:txBody>
          <a:bodyPr wrap="square" rtlCol="0">
            <a:spAutoFit/>
          </a:bodyPr>
          <a:lstStyle/>
          <a:p>
            <a:r>
              <a:rPr lang="en-US" sz="3600" b="1" dirty="0" smtClean="0"/>
              <a:t>1952</a:t>
            </a:r>
          </a:p>
        </p:txBody>
      </p:sp>
      <p:sp>
        <p:nvSpPr>
          <p:cNvPr id="4" name="TextBox 3"/>
          <p:cNvSpPr txBox="1"/>
          <p:nvPr/>
        </p:nvSpPr>
        <p:spPr>
          <a:xfrm>
            <a:off x="1280446" y="6168541"/>
            <a:ext cx="2925247" cy="369332"/>
          </a:xfrm>
          <a:prstGeom prst="rect">
            <a:avLst/>
          </a:prstGeom>
          <a:noFill/>
        </p:spPr>
        <p:txBody>
          <a:bodyPr wrap="square" rtlCol="0">
            <a:spAutoFit/>
          </a:bodyPr>
          <a:lstStyle/>
          <a:p>
            <a:r>
              <a:rPr lang="en-US" b="1" dirty="0" smtClean="0"/>
              <a:t>From Veatch, 1969</a:t>
            </a:r>
          </a:p>
        </p:txBody>
      </p:sp>
    </p:spTree>
    <p:extLst>
      <p:ext uri="{BB962C8B-B14F-4D97-AF65-F5344CB8AC3E}">
        <p14:creationId xmlns:p14="http://schemas.microsoft.com/office/powerpoint/2010/main" val="13857814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squally1959092903.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 y="203200"/>
            <a:ext cx="9049512" cy="6438900"/>
          </a:xfrm>
          <a:prstGeom prst="rect">
            <a:avLst/>
          </a:prstGeom>
        </p:spPr>
      </p:pic>
      <p:sp>
        <p:nvSpPr>
          <p:cNvPr id="4" name="TextBox 3"/>
          <p:cNvSpPr txBox="1"/>
          <p:nvPr/>
        </p:nvSpPr>
        <p:spPr>
          <a:xfrm>
            <a:off x="6796666" y="385193"/>
            <a:ext cx="2165307" cy="646331"/>
          </a:xfrm>
          <a:prstGeom prst="rect">
            <a:avLst/>
          </a:prstGeom>
          <a:noFill/>
        </p:spPr>
        <p:txBody>
          <a:bodyPr wrap="square" rtlCol="0">
            <a:spAutoFit/>
          </a:bodyPr>
          <a:lstStyle/>
          <a:p>
            <a:r>
              <a:rPr lang="en-US" sz="3600" b="1" dirty="0" smtClean="0"/>
              <a:t>1959</a:t>
            </a:r>
            <a:endParaRPr lang="en-US" sz="3600" b="1" dirty="0"/>
          </a:p>
        </p:txBody>
      </p:sp>
      <p:sp>
        <p:nvSpPr>
          <p:cNvPr id="5" name="TextBox 4"/>
          <p:cNvSpPr txBox="1"/>
          <p:nvPr/>
        </p:nvSpPr>
        <p:spPr>
          <a:xfrm>
            <a:off x="1165935" y="6399810"/>
            <a:ext cx="2925247" cy="369332"/>
          </a:xfrm>
          <a:prstGeom prst="rect">
            <a:avLst/>
          </a:prstGeom>
          <a:noFill/>
        </p:spPr>
        <p:txBody>
          <a:bodyPr wrap="square" rtlCol="0">
            <a:spAutoFit/>
          </a:bodyPr>
          <a:lstStyle/>
          <a:p>
            <a:r>
              <a:rPr lang="en-US" dirty="0" smtClean="0"/>
              <a:t>From Veatch, 1969</a:t>
            </a:r>
          </a:p>
        </p:txBody>
      </p:sp>
    </p:spTree>
    <p:extLst>
      <p:ext uri="{BB962C8B-B14F-4D97-AF65-F5344CB8AC3E}">
        <p14:creationId xmlns:p14="http://schemas.microsoft.com/office/powerpoint/2010/main" val="15902340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qually1965083002.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0"/>
            <a:ext cx="8588402" cy="6858000"/>
          </a:xfrm>
          <a:prstGeom prst="rect">
            <a:avLst/>
          </a:prstGeom>
        </p:spPr>
      </p:pic>
      <p:sp>
        <p:nvSpPr>
          <p:cNvPr id="3" name="TextBox 2"/>
          <p:cNvSpPr txBox="1"/>
          <p:nvPr/>
        </p:nvSpPr>
        <p:spPr>
          <a:xfrm>
            <a:off x="6796666" y="385193"/>
            <a:ext cx="2165307" cy="646331"/>
          </a:xfrm>
          <a:prstGeom prst="rect">
            <a:avLst/>
          </a:prstGeom>
          <a:noFill/>
        </p:spPr>
        <p:txBody>
          <a:bodyPr wrap="square" rtlCol="0">
            <a:spAutoFit/>
          </a:bodyPr>
          <a:lstStyle/>
          <a:p>
            <a:r>
              <a:rPr lang="en-US" sz="3600" b="1" dirty="0" smtClean="0"/>
              <a:t>1965</a:t>
            </a:r>
            <a:endParaRPr lang="en-US" sz="3600" b="1" dirty="0"/>
          </a:p>
        </p:txBody>
      </p:sp>
      <p:sp>
        <p:nvSpPr>
          <p:cNvPr id="4" name="TextBox 3"/>
          <p:cNvSpPr txBox="1"/>
          <p:nvPr/>
        </p:nvSpPr>
        <p:spPr>
          <a:xfrm>
            <a:off x="2685815" y="6225555"/>
            <a:ext cx="2925247" cy="369332"/>
          </a:xfrm>
          <a:prstGeom prst="rect">
            <a:avLst/>
          </a:prstGeom>
          <a:noFill/>
        </p:spPr>
        <p:txBody>
          <a:bodyPr wrap="square" rtlCol="0">
            <a:spAutoFit/>
          </a:bodyPr>
          <a:lstStyle/>
          <a:p>
            <a:r>
              <a:rPr lang="en-US" dirty="0" smtClean="0"/>
              <a:t>From Veatch, 1969</a:t>
            </a:r>
          </a:p>
        </p:txBody>
      </p:sp>
    </p:spTree>
    <p:extLst>
      <p:ext uri="{BB962C8B-B14F-4D97-AF65-F5344CB8AC3E}">
        <p14:creationId xmlns:p14="http://schemas.microsoft.com/office/powerpoint/2010/main" val="4643067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do we </a:t>
            </a:r>
            <a:r>
              <a:rPr lang="en-US" dirty="0" smtClean="0"/>
              <a:t>see (other) </a:t>
            </a:r>
            <a:r>
              <a:rPr lang="en-US" dirty="0" smtClean="0"/>
              <a:t>kinematic waves?</a:t>
            </a:r>
            <a:endParaRPr lang="en-US" dirty="0"/>
          </a:p>
        </p:txBody>
      </p:sp>
      <p:pic>
        <p:nvPicPr>
          <p:cNvPr id="3" name="Picture 2" descr="DetrendedSurfac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56256"/>
            <a:ext cx="9144000" cy="4162764"/>
          </a:xfrm>
          <a:prstGeom prst="rect">
            <a:avLst/>
          </a:prstGeom>
        </p:spPr>
      </p:pic>
    </p:spTree>
    <p:extLst>
      <p:ext uri="{BB962C8B-B14F-4D97-AF65-F5344CB8AC3E}">
        <p14:creationId xmlns:p14="http://schemas.microsoft.com/office/powerpoint/2010/main" val="38398849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ISQUALLY_1.eps"/>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7985" r="7775" b="4062"/>
          <a:stretch/>
        </p:blipFill>
        <p:spPr>
          <a:xfrm>
            <a:off x="-540" y="588228"/>
            <a:ext cx="9144540" cy="5354050"/>
          </a:xfrm>
        </p:spPr>
      </p:pic>
    </p:spTree>
    <p:extLst>
      <p:ext uri="{BB962C8B-B14F-4D97-AF65-F5344CB8AC3E}">
        <p14:creationId xmlns:p14="http://schemas.microsoft.com/office/powerpoint/2010/main" val="7146211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ngParaPCPcompar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319" y="202002"/>
            <a:ext cx="4254538" cy="3200400"/>
          </a:xfrm>
          <a:prstGeom prst="rect">
            <a:avLst/>
          </a:prstGeom>
        </p:spPr>
      </p:pic>
      <p:pic>
        <p:nvPicPr>
          <p:cNvPr id="5" name="Picture 4" descr="LongParaSDPHcompar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7319" y="3402402"/>
            <a:ext cx="4254538" cy="3200400"/>
          </a:xfrm>
          <a:prstGeom prst="rect">
            <a:avLst/>
          </a:prstGeom>
        </p:spPr>
      </p:pic>
      <p:pic>
        <p:nvPicPr>
          <p:cNvPr id="6" name="Picture 5" descr="LongParaSNWcompar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690" y="202002"/>
            <a:ext cx="4254538" cy="3200400"/>
          </a:xfrm>
          <a:prstGeom prst="rect">
            <a:avLst/>
          </a:prstGeom>
        </p:spPr>
      </p:pic>
      <p:pic>
        <p:nvPicPr>
          <p:cNvPr id="8" name="Picture 7" descr="LongPCPParaSNWcompare.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690" y="3402402"/>
            <a:ext cx="4254538" cy="3200400"/>
          </a:xfrm>
          <a:prstGeom prst="rect">
            <a:avLst/>
          </a:prstGeom>
        </p:spPr>
      </p:pic>
    </p:spTree>
    <p:extLst>
      <p:ext uri="{BB962C8B-B14F-4D97-AF65-F5344CB8AC3E}">
        <p14:creationId xmlns:p14="http://schemas.microsoft.com/office/powerpoint/2010/main" val="35389429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ISQUALLY_2.eps"/>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8222" r="8019" b="3562"/>
          <a:stretch/>
        </p:blipFill>
        <p:spPr>
          <a:xfrm>
            <a:off x="87916" y="594062"/>
            <a:ext cx="9131775" cy="5261864"/>
          </a:xfrm>
        </p:spPr>
      </p:pic>
    </p:spTree>
    <p:extLst>
      <p:ext uri="{BB962C8B-B14F-4D97-AF65-F5344CB8AC3E}">
        <p14:creationId xmlns:p14="http://schemas.microsoft.com/office/powerpoint/2010/main" val="2066956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1643"/>
            <a:ext cx="7772400" cy="1972485"/>
          </a:xfrm>
          <a:solidFill>
            <a:schemeClr val="bg1">
              <a:alpha val="64000"/>
            </a:schemeClr>
          </a:solidFill>
        </p:spPr>
        <p:txBody>
          <a:bodyPr anchor="t">
            <a:normAutofit fontScale="90000"/>
          </a:bodyPr>
          <a:lstStyle/>
          <a:p>
            <a:r>
              <a:rPr lang="en-US" b="1" dirty="0" smtClean="0"/>
              <a:t>Glacier </a:t>
            </a:r>
            <a:r>
              <a:rPr lang="en-US" b="1" dirty="0"/>
              <a:t>Retreat, Outburst Floods, and Kinematic Waves </a:t>
            </a:r>
            <a:r>
              <a:rPr lang="en-US" b="1" dirty="0" smtClean="0"/>
              <a:t>- Nisqually </a:t>
            </a:r>
            <a:r>
              <a:rPr lang="en-US" b="1" dirty="0"/>
              <a:t>Glacier Changes Related to Climate</a:t>
            </a:r>
            <a:r>
              <a:rPr lang="en-US" dirty="0" smtClean="0"/>
              <a:t>	</a:t>
            </a:r>
            <a:endParaRPr lang="en-US" dirty="0"/>
          </a:p>
        </p:txBody>
      </p:sp>
      <p:sp>
        <p:nvSpPr>
          <p:cNvPr id="3" name="Subtitle 2"/>
          <p:cNvSpPr>
            <a:spLocks noGrp="1"/>
          </p:cNvSpPr>
          <p:nvPr>
            <p:ph type="subTitle" idx="1"/>
          </p:nvPr>
        </p:nvSpPr>
        <p:spPr>
          <a:xfrm>
            <a:off x="519559" y="4088261"/>
            <a:ext cx="8111827" cy="2146723"/>
          </a:xfrm>
        </p:spPr>
        <p:txBody>
          <a:bodyPr>
            <a:normAutofit lnSpcReduction="10000"/>
          </a:bodyPr>
          <a:lstStyle/>
          <a:p>
            <a:r>
              <a:rPr lang="en-US" b="1" dirty="0" smtClean="0">
                <a:solidFill>
                  <a:schemeClr val="tx1"/>
                </a:solidFill>
              </a:rPr>
              <a:t>Max Stevens</a:t>
            </a:r>
          </a:p>
          <a:p>
            <a:r>
              <a:rPr lang="en-US" sz="2800" dirty="0" smtClean="0">
                <a:solidFill>
                  <a:schemeClr val="tx1"/>
                </a:solidFill>
              </a:rPr>
              <a:t>Howard Conway, Ed Waddington, and Paul Kennard</a:t>
            </a:r>
          </a:p>
          <a:p>
            <a:r>
              <a:rPr lang="en-US" dirty="0">
                <a:solidFill>
                  <a:schemeClr val="tx1"/>
                </a:solidFill>
              </a:rPr>
              <a:t>G-Lunch</a:t>
            </a:r>
          </a:p>
          <a:p>
            <a:r>
              <a:rPr lang="en-US" dirty="0">
                <a:solidFill>
                  <a:schemeClr val="tx1"/>
                </a:solidFill>
              </a:rPr>
              <a:t>November 12, 2013</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9552" y="5101210"/>
            <a:ext cx="1200530" cy="1563077"/>
          </a:xfrm>
          <a:prstGeom prst="rect">
            <a:avLst/>
          </a:prstGeom>
        </p:spPr>
      </p:pic>
      <p:pic>
        <p:nvPicPr>
          <p:cNvPr id="5"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455" y="5101210"/>
            <a:ext cx="2364153" cy="162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4544309" y="1115866"/>
            <a:ext cx="3391343" cy="14430"/>
          </a:xfrm>
          <a:prstGeom prst="line">
            <a:avLst/>
          </a:prstGeom>
          <a:ln w="508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977308" y="1108651"/>
            <a:ext cx="3391343" cy="14430"/>
          </a:xfrm>
          <a:prstGeom prst="line">
            <a:avLst/>
          </a:prstGeom>
          <a:ln w="508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77308" y="1770326"/>
            <a:ext cx="1011027" cy="0"/>
          </a:xfrm>
          <a:prstGeom prst="line">
            <a:avLst/>
          </a:prstGeom>
          <a:ln w="508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9475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ISQUALLY_1.eps"/>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7985" r="7775" b="4062"/>
          <a:stretch/>
        </p:blipFill>
        <p:spPr>
          <a:xfrm>
            <a:off x="-540" y="588228"/>
            <a:ext cx="9144540" cy="5354050"/>
          </a:xfrm>
        </p:spPr>
      </p:pic>
    </p:spTree>
    <p:extLst>
      <p:ext uri="{BB962C8B-B14F-4D97-AF65-F5344CB8AC3E}">
        <p14:creationId xmlns:p14="http://schemas.microsoft.com/office/powerpoint/2010/main" val="16503813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nualSnowPar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8500"/>
            <a:ext cx="9144000" cy="5452056"/>
          </a:xfrm>
          <a:prstGeom prst="rect">
            <a:avLst/>
          </a:prstGeom>
        </p:spPr>
      </p:pic>
    </p:spTree>
    <p:extLst>
      <p:ext uri="{BB962C8B-B14F-4D97-AF65-F5344CB8AC3E}">
        <p14:creationId xmlns:p14="http://schemas.microsoft.com/office/powerpoint/2010/main" val="33078677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B201304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500" y="673100"/>
            <a:ext cx="8230972" cy="5487314"/>
          </a:xfrm>
          <a:prstGeom prst="rect">
            <a:avLst/>
          </a:prstGeom>
        </p:spPr>
      </p:pic>
      <p:sp>
        <p:nvSpPr>
          <p:cNvPr id="3" name="TextBox 2"/>
          <p:cNvSpPr txBox="1"/>
          <p:nvPr/>
        </p:nvSpPr>
        <p:spPr>
          <a:xfrm>
            <a:off x="202050" y="6383011"/>
            <a:ext cx="4906947" cy="369332"/>
          </a:xfrm>
          <a:prstGeom prst="rect">
            <a:avLst/>
          </a:prstGeom>
          <a:noFill/>
        </p:spPr>
        <p:txBody>
          <a:bodyPr wrap="square" rtlCol="0">
            <a:spAutoFit/>
          </a:bodyPr>
          <a:lstStyle/>
          <a:p>
            <a:r>
              <a:rPr lang="en-US" dirty="0" smtClean="0"/>
              <a:t>Data from Jon Riedel and Rebecca Lofgren, NPS </a:t>
            </a:r>
            <a:endParaRPr lang="en-US" dirty="0"/>
          </a:p>
        </p:txBody>
      </p:sp>
    </p:spTree>
    <p:extLst>
      <p:ext uri="{BB962C8B-B14F-4D97-AF65-F5344CB8AC3E}">
        <p14:creationId xmlns:p14="http://schemas.microsoft.com/office/powerpoint/2010/main" val="7960918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A2013040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5800"/>
            <a:ext cx="9144000" cy="5486400"/>
          </a:xfrm>
          <a:prstGeom prst="rect">
            <a:avLst/>
          </a:prstGeom>
        </p:spPr>
      </p:pic>
      <p:sp>
        <p:nvSpPr>
          <p:cNvPr id="3" name="TextBox 2"/>
          <p:cNvSpPr txBox="1"/>
          <p:nvPr/>
        </p:nvSpPr>
        <p:spPr>
          <a:xfrm>
            <a:off x="202050" y="6383011"/>
            <a:ext cx="4906947" cy="369332"/>
          </a:xfrm>
          <a:prstGeom prst="rect">
            <a:avLst/>
          </a:prstGeom>
          <a:noFill/>
        </p:spPr>
        <p:txBody>
          <a:bodyPr wrap="square" rtlCol="0">
            <a:spAutoFit/>
          </a:bodyPr>
          <a:lstStyle/>
          <a:p>
            <a:r>
              <a:rPr lang="en-US" dirty="0" smtClean="0"/>
              <a:t>Data from Jon Riedel and Rebecca Lofgren, NPS </a:t>
            </a:r>
            <a:endParaRPr lang="en-US" dirty="0"/>
          </a:p>
        </p:txBody>
      </p:sp>
    </p:spTree>
    <p:extLst>
      <p:ext uri="{BB962C8B-B14F-4D97-AF65-F5344CB8AC3E}">
        <p14:creationId xmlns:p14="http://schemas.microsoft.com/office/powerpoint/2010/main" val="31103709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rendedSurface_zoom.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9169" y="3017236"/>
            <a:ext cx="8494694" cy="3867170"/>
          </a:xfrm>
          <a:prstGeom prst="rect">
            <a:avLst/>
          </a:prstGeom>
        </p:spPr>
      </p:pic>
      <p:pic>
        <p:nvPicPr>
          <p:cNvPr id="3" name="Picture 2" descr="MB2013040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442" y="71564"/>
            <a:ext cx="4504441" cy="3002960"/>
          </a:xfrm>
          <a:prstGeom prst="rect">
            <a:avLst/>
          </a:prstGeom>
        </p:spPr>
      </p:pic>
      <p:pic>
        <p:nvPicPr>
          <p:cNvPr id="4" name="Picture 3" descr="ELA2013040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9222" y="124005"/>
            <a:ext cx="4774311" cy="2864587"/>
          </a:xfrm>
          <a:prstGeom prst="rect">
            <a:avLst/>
          </a:prstGeom>
        </p:spPr>
      </p:pic>
    </p:spTree>
    <p:extLst>
      <p:ext uri="{BB962C8B-B14F-4D97-AF65-F5344CB8AC3E}">
        <p14:creationId xmlns:p14="http://schemas.microsoft.com/office/powerpoint/2010/main" val="21887137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Switching Gears…</a:t>
            </a:r>
            <a:endParaRPr lang="en-US" dirty="0"/>
          </a:p>
        </p:txBody>
      </p:sp>
      <p:pic>
        <p:nvPicPr>
          <p:cNvPr id="4" name="Content Placeholder 3" descr="P3310810.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385416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9253"/>
          </a:xfrm>
        </p:spPr>
        <p:txBody>
          <a:bodyPr>
            <a:normAutofit fontScale="90000"/>
          </a:bodyPr>
          <a:lstStyle/>
          <a:p>
            <a:r>
              <a:rPr lang="en-US" dirty="0" err="1" smtClean="0"/>
              <a:t>Bitz</a:t>
            </a:r>
            <a:r>
              <a:rPr lang="en-US" dirty="0" smtClean="0"/>
              <a:t> and </a:t>
            </a:r>
            <a:r>
              <a:rPr lang="en-US" dirty="0" err="1" smtClean="0"/>
              <a:t>Battisti</a:t>
            </a:r>
            <a:r>
              <a:rPr lang="en-US" dirty="0" smtClean="0"/>
              <a:t>, 1999</a:t>
            </a:r>
            <a:endParaRPr lang="en-US" dirty="0"/>
          </a:p>
        </p:txBody>
      </p:sp>
      <p:sp>
        <p:nvSpPr>
          <p:cNvPr id="3" name="Content Placeholder 2"/>
          <p:cNvSpPr>
            <a:spLocks noGrp="1"/>
          </p:cNvSpPr>
          <p:nvPr>
            <p:ph idx="1"/>
          </p:nvPr>
        </p:nvSpPr>
        <p:spPr>
          <a:xfrm>
            <a:off x="457200" y="873891"/>
            <a:ext cx="8461022" cy="5693949"/>
          </a:xfrm>
        </p:spPr>
        <p:txBody>
          <a:bodyPr>
            <a:normAutofit/>
          </a:bodyPr>
          <a:lstStyle/>
          <a:p>
            <a:r>
              <a:rPr lang="en-US" sz="2400" dirty="0" smtClean="0"/>
              <a:t>Examined the relationship between mass balance and weather anomalies for 6 glaciers (Washington, Canada, Alaska)</a:t>
            </a:r>
            <a:endParaRPr lang="en-US" sz="2400" dirty="0"/>
          </a:p>
        </p:txBody>
      </p:sp>
      <p:pic>
        <p:nvPicPr>
          <p:cNvPr id="4" name="Picture 3"/>
          <p:cNvPicPr>
            <a:picLocks noChangeAspect="1"/>
          </p:cNvPicPr>
          <p:nvPr/>
        </p:nvPicPr>
        <p:blipFill>
          <a:blip r:embed="rId2"/>
          <a:stretch>
            <a:fillRect/>
          </a:stretch>
        </p:blipFill>
        <p:spPr>
          <a:xfrm>
            <a:off x="1516081" y="1840771"/>
            <a:ext cx="5869199" cy="4142341"/>
          </a:xfrm>
          <a:prstGeom prst="rect">
            <a:avLst/>
          </a:prstGeom>
        </p:spPr>
      </p:pic>
      <p:pic>
        <p:nvPicPr>
          <p:cNvPr id="7" name="Picture 6"/>
          <p:cNvPicPr>
            <a:picLocks noChangeAspect="1"/>
          </p:cNvPicPr>
          <p:nvPr/>
        </p:nvPicPr>
        <p:blipFill>
          <a:blip r:embed="rId3"/>
          <a:stretch>
            <a:fillRect/>
          </a:stretch>
        </p:blipFill>
        <p:spPr>
          <a:xfrm>
            <a:off x="1168400" y="5983112"/>
            <a:ext cx="6807200" cy="584200"/>
          </a:xfrm>
          <a:prstGeom prst="rect">
            <a:avLst/>
          </a:prstGeom>
        </p:spPr>
      </p:pic>
    </p:spTree>
    <p:extLst>
      <p:ext uri="{BB962C8B-B14F-4D97-AF65-F5344CB8AC3E}">
        <p14:creationId xmlns:p14="http://schemas.microsoft.com/office/powerpoint/2010/main" val="34170466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9253"/>
          </a:xfrm>
        </p:spPr>
        <p:txBody>
          <a:bodyPr>
            <a:normAutofit fontScale="90000"/>
          </a:bodyPr>
          <a:lstStyle/>
          <a:p>
            <a:r>
              <a:rPr lang="en-US" dirty="0" err="1" smtClean="0"/>
              <a:t>Bitz</a:t>
            </a:r>
            <a:r>
              <a:rPr lang="en-US" dirty="0" smtClean="0"/>
              <a:t> and </a:t>
            </a:r>
            <a:r>
              <a:rPr lang="en-US" dirty="0" err="1" smtClean="0"/>
              <a:t>Battisti</a:t>
            </a:r>
            <a:r>
              <a:rPr lang="en-US" dirty="0" smtClean="0"/>
              <a:t>, 1999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l="-13641" r="-13641"/>
          <a:stretch>
            <a:fillRect/>
          </a:stretch>
        </p:blipFill>
        <p:spPr>
          <a:xfrm>
            <a:off x="457200" y="873125"/>
            <a:ext cx="8461375" cy="5694363"/>
          </a:xfrm>
        </p:spPr>
      </p:pic>
    </p:spTree>
    <p:extLst>
      <p:ext uri="{BB962C8B-B14F-4D97-AF65-F5344CB8AC3E}">
        <p14:creationId xmlns:p14="http://schemas.microsoft.com/office/powerpoint/2010/main" val="277465659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24305866"/>
              </p:ext>
            </p:extLst>
          </p:nvPr>
        </p:nvGraphicFramePr>
        <p:xfrm>
          <a:off x="34021" y="662598"/>
          <a:ext cx="9109979" cy="5974340"/>
        </p:xfrm>
        <a:graphic>
          <a:graphicData uri="http://schemas.openxmlformats.org/drawingml/2006/table">
            <a:tbl>
              <a:tblPr/>
              <a:tblGrid>
                <a:gridCol w="1889836"/>
                <a:gridCol w="2309800"/>
                <a:gridCol w="1486024"/>
                <a:gridCol w="1663703"/>
                <a:gridCol w="1760616"/>
              </a:tblGrid>
              <a:tr h="697959">
                <a:tc>
                  <a:txBody>
                    <a:bodyPr/>
                    <a:lstStyle/>
                    <a:p>
                      <a:pPr algn="ctr" fontAlgn="b"/>
                      <a:endParaRPr lang="en-US" sz="2000" b="0" i="0" u="none" strike="noStrike" dirty="0">
                        <a:solidFill>
                          <a:srgbClr val="000000"/>
                        </a:solidFill>
                        <a:effectLst/>
                        <a:latin typeface="Calibri"/>
                      </a:endParaRP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dirty="0">
                          <a:solidFill>
                            <a:srgbClr val="000000"/>
                          </a:solidFill>
                          <a:effectLst/>
                          <a:latin typeface="Calibri"/>
                        </a:rPr>
                        <a:t>Maximum Snow Depth</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i="0" u="none" strike="noStrike">
                          <a:solidFill>
                            <a:srgbClr val="000000"/>
                          </a:solidFill>
                          <a:effectLst/>
                          <a:latin typeface="Calibri"/>
                        </a:rPr>
                        <a:t>Total Snow</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i="0" u="none" strike="noStrike">
                          <a:solidFill>
                            <a:srgbClr val="000000"/>
                          </a:solidFill>
                          <a:effectLst/>
                          <a:latin typeface="Calibri"/>
                        </a:rPr>
                        <a:t>Total Precipitation</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i="0" u="none" strike="noStrike" dirty="0">
                          <a:solidFill>
                            <a:srgbClr val="000000"/>
                          </a:solidFill>
                          <a:effectLst/>
                          <a:latin typeface="Calibri"/>
                        </a:rPr>
                        <a:t>Mean Winter Temp</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accent1">
                        <a:lumMod val="40000"/>
                        <a:lumOff val="60000"/>
                      </a:schemeClr>
                    </a:solidFill>
                  </a:tcPr>
                </a:tc>
              </a:tr>
              <a:tr h="697959">
                <a:tc>
                  <a:txBody>
                    <a:bodyPr/>
                    <a:lstStyle/>
                    <a:p>
                      <a:pPr algn="ctr" fontAlgn="b"/>
                      <a:r>
                        <a:rPr lang="en-US" sz="2000" b="0" i="0" u="none" strike="noStrike" dirty="0">
                          <a:solidFill>
                            <a:srgbClr val="000000"/>
                          </a:solidFill>
                          <a:effectLst/>
                          <a:latin typeface="Calibri"/>
                        </a:rPr>
                        <a:t>ENSO </a:t>
                      </a:r>
                      <a:r>
                        <a:rPr lang="en-US" sz="2000" b="0" i="0" u="none" strike="noStrike" dirty="0" smtClean="0">
                          <a:solidFill>
                            <a:srgbClr val="000000"/>
                          </a:solidFill>
                          <a:effectLst/>
                          <a:latin typeface="Calibri"/>
                        </a:rPr>
                        <a:t>Multivariate</a:t>
                      </a:r>
                      <a:endParaRPr lang="en-US" sz="2000" b="0" i="0" u="none" strike="noStrike" dirty="0">
                        <a:solidFill>
                          <a:srgbClr val="000000"/>
                        </a:solidFill>
                        <a:effectLst/>
                        <a:latin typeface="Calibri"/>
                      </a:endParaRP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1" i="0" u="none" strike="noStrike" dirty="0">
                          <a:solidFill>
                            <a:srgbClr val="000000"/>
                          </a:solidFill>
                          <a:effectLst/>
                          <a:latin typeface="Calibri"/>
                        </a:rPr>
                        <a:t>-0.25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-0.46</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-0.27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97959">
                <a:tc>
                  <a:txBody>
                    <a:bodyPr/>
                    <a:lstStyle/>
                    <a:p>
                      <a:pPr algn="ctr" fontAlgn="b"/>
                      <a:r>
                        <a:rPr lang="en-US" sz="2000" b="0" i="0" u="none" strike="noStrike">
                          <a:solidFill>
                            <a:srgbClr val="000000"/>
                          </a:solidFill>
                          <a:effectLst/>
                          <a:latin typeface="Calibri"/>
                        </a:rPr>
                        <a:t>Artic Oscillation</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dirty="0">
                          <a:solidFill>
                            <a:srgbClr val="000000"/>
                          </a:solidFill>
                          <a:effectLst/>
                          <a:latin typeface="Calibri"/>
                        </a:rPr>
                        <a:t>0.16</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0.27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-0.08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pt-BR" sz="2000" b="0" i="0" u="none" strike="noStrike">
                          <a:solidFill>
                            <a:srgbClr val="000000"/>
                          </a:solidFill>
                          <a:effectLst/>
                          <a:latin typeface="Calibri"/>
                        </a:rPr>
                        <a:t>ENSO 1+2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dirty="0">
                          <a:solidFill>
                            <a:srgbClr val="000000"/>
                          </a:solidFill>
                          <a:effectLst/>
                          <a:latin typeface="Calibri"/>
                        </a:rPr>
                        <a:t>-0.01</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-0.17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-0.18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0.28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en-US" sz="2000" b="0" i="0" u="none" strike="noStrike">
                          <a:solidFill>
                            <a:srgbClr val="000000"/>
                          </a:solidFill>
                          <a:effectLst/>
                          <a:latin typeface="Calibri"/>
                        </a:rPr>
                        <a:t>ENSO 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dirty="0">
                          <a:solidFill>
                            <a:srgbClr val="000000"/>
                          </a:solidFill>
                          <a:effectLst/>
                          <a:latin typeface="Calibri"/>
                        </a:rPr>
                        <a:t>-0.16</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-0.40</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-0.33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0.40</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en-US" sz="2000" b="0" i="0" u="none" strike="noStrike">
                          <a:solidFill>
                            <a:srgbClr val="000000"/>
                          </a:solidFill>
                          <a:effectLst/>
                          <a:latin typeface="Calibri"/>
                        </a:rPr>
                        <a:t>ENSO 4</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1" i="0" u="none" strike="noStrike">
                          <a:solidFill>
                            <a:srgbClr val="000000"/>
                          </a:solidFill>
                          <a:effectLst/>
                          <a:latin typeface="Calibri"/>
                        </a:rPr>
                        <a:t>-0.28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-0.27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0.41</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pt-BR" sz="2000" b="0" i="0" u="none" strike="noStrike">
                          <a:solidFill>
                            <a:srgbClr val="000000"/>
                          </a:solidFill>
                          <a:effectLst/>
                          <a:latin typeface="Calibri"/>
                        </a:rPr>
                        <a:t>ENSO 3+4</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a:solidFill>
                            <a:srgbClr val="000000"/>
                          </a:solidFill>
                          <a:effectLst/>
                          <a:latin typeface="Calibri"/>
                        </a:rPr>
                        <a:t>-0.22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-0.32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97959">
                <a:tc>
                  <a:txBody>
                    <a:bodyPr/>
                    <a:lstStyle/>
                    <a:p>
                      <a:pPr algn="ctr" fontAlgn="b"/>
                      <a:r>
                        <a:rPr lang="en-US" sz="2000" b="0" i="0" u="none" strike="noStrike">
                          <a:solidFill>
                            <a:srgbClr val="000000"/>
                          </a:solidFill>
                          <a:effectLst/>
                          <a:latin typeface="Calibri"/>
                        </a:rPr>
                        <a:t>Bivariate ENSO (BEST)</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dirty="0">
                          <a:solidFill>
                            <a:srgbClr val="000000"/>
                          </a:solidFill>
                          <a:effectLst/>
                          <a:latin typeface="Calibri"/>
                        </a:rPr>
                        <a:t>-0.17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-0.49</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-0.27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en-US" sz="2000" b="0" i="0" u="none" strike="noStrike">
                          <a:solidFill>
                            <a:srgbClr val="000000"/>
                          </a:solidFill>
                          <a:effectLst/>
                          <a:latin typeface="Calibri"/>
                        </a:rPr>
                        <a:t>North Pacific</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1" i="0" u="none" strike="noStrike">
                          <a:solidFill>
                            <a:srgbClr val="000000"/>
                          </a:solidFill>
                          <a:effectLst/>
                          <a:latin typeface="Calibri"/>
                        </a:rPr>
                        <a:t>0.25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0.44</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0.17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-0.46</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en-US" sz="2000" b="0" i="0" u="none" strike="noStrike">
                          <a:solidFill>
                            <a:srgbClr val="000000"/>
                          </a:solidFill>
                          <a:effectLst/>
                          <a:latin typeface="Calibri"/>
                        </a:rPr>
                        <a:t>Oceanic Nino</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0" i="0" u="none" strike="noStrike">
                          <a:solidFill>
                            <a:srgbClr val="000000"/>
                          </a:solidFill>
                          <a:effectLst/>
                          <a:latin typeface="Calibri"/>
                        </a:rPr>
                        <a:t>-0.23</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-0.32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0.42</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354935">
                <a:tc>
                  <a:txBody>
                    <a:bodyPr/>
                    <a:lstStyle/>
                    <a:p>
                      <a:pPr algn="ctr" fontAlgn="b"/>
                      <a:r>
                        <a:rPr lang="en-US" sz="2000" b="0" i="0" u="none" strike="noStrike">
                          <a:solidFill>
                            <a:srgbClr val="000000"/>
                          </a:solidFill>
                          <a:effectLst/>
                          <a:latin typeface="Calibri"/>
                        </a:rPr>
                        <a:t>PDO</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1" i="0" u="none" strike="noStrike">
                          <a:solidFill>
                            <a:srgbClr val="000000"/>
                          </a:solidFill>
                          <a:effectLst/>
                          <a:latin typeface="Calibri"/>
                        </a:rPr>
                        <a:t>-0.34</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-0.35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0.37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97959">
                <a:tc>
                  <a:txBody>
                    <a:bodyPr/>
                    <a:lstStyle/>
                    <a:p>
                      <a:pPr algn="ctr" fontAlgn="b"/>
                      <a:r>
                        <a:rPr lang="en-US" sz="2000" b="0" i="0" u="none" strike="noStrike" dirty="0">
                          <a:solidFill>
                            <a:srgbClr val="000000"/>
                          </a:solidFill>
                          <a:effectLst/>
                          <a:latin typeface="Calibri"/>
                        </a:rPr>
                        <a:t>Pacific-North American</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ctr" fontAlgn="b"/>
                      <a:r>
                        <a:rPr lang="en-US" sz="2000" b="1" i="0" u="none" strike="noStrike">
                          <a:solidFill>
                            <a:srgbClr val="000000"/>
                          </a:solidFill>
                          <a:effectLst/>
                          <a:latin typeface="Calibri"/>
                        </a:rPr>
                        <a:t>-0.38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-0.45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-0.26</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0.54</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bl>
          </a:graphicData>
        </a:graphic>
      </p:graphicFrame>
      <p:sp>
        <p:nvSpPr>
          <p:cNvPr id="2" name="TextBox 1"/>
          <p:cNvSpPr txBox="1"/>
          <p:nvPr/>
        </p:nvSpPr>
        <p:spPr>
          <a:xfrm>
            <a:off x="211541" y="95580"/>
            <a:ext cx="8719093" cy="461665"/>
          </a:xfrm>
          <a:prstGeom prst="rect">
            <a:avLst/>
          </a:prstGeom>
          <a:noFill/>
        </p:spPr>
        <p:txBody>
          <a:bodyPr wrap="square" rtlCol="0">
            <a:spAutoFit/>
          </a:bodyPr>
          <a:lstStyle/>
          <a:p>
            <a:r>
              <a:rPr lang="en-US" sz="2400" b="1" dirty="0" smtClean="0"/>
              <a:t>Correlation between Paradise Weather and Various Climate Indices</a:t>
            </a:r>
          </a:p>
        </p:txBody>
      </p:sp>
    </p:spTree>
    <p:extLst>
      <p:ext uri="{BB962C8B-B14F-4D97-AF65-F5344CB8AC3E}">
        <p14:creationId xmlns:p14="http://schemas.microsoft.com/office/powerpoint/2010/main" val="40430305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Correlations Between Mass Balance and Weather Anomalies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74204368"/>
              </p:ext>
            </p:extLst>
          </p:nvPr>
        </p:nvGraphicFramePr>
        <p:xfrm>
          <a:off x="457200" y="2965656"/>
          <a:ext cx="8229600" cy="1752600"/>
        </p:xfrm>
        <a:graphic>
          <a:graphicData uri="http://schemas.openxmlformats.org/drawingml/2006/table">
            <a:tbl>
              <a:tblPr firstRow="1" bandRow="1">
                <a:tableStyleId>{7E9639D4-E3E2-4D34-9284-5A2195B3D0D7}</a:tableStyleId>
              </a:tblPr>
              <a:tblGrid>
                <a:gridCol w="1645920"/>
                <a:gridCol w="1645920"/>
                <a:gridCol w="1645920"/>
                <a:gridCol w="1645920"/>
                <a:gridCol w="1645920"/>
              </a:tblGrid>
              <a:tr h="370840">
                <a:tc>
                  <a:txBody>
                    <a:bodyPr/>
                    <a:lstStyle/>
                    <a:p>
                      <a:endParaRPr lang="en-US" dirty="0">
                        <a:solidFill>
                          <a:srgbClr val="FFFFFF"/>
                        </a:solidFill>
                      </a:endParaRPr>
                    </a:p>
                  </a:txBody>
                  <a:tcPr/>
                </a:tc>
                <a:tc>
                  <a:txBody>
                    <a:bodyPr/>
                    <a:lstStyle/>
                    <a:p>
                      <a:r>
                        <a:rPr lang="en-US" dirty="0" smtClean="0"/>
                        <a:t>Net Mass Balance</a:t>
                      </a:r>
                      <a:endParaRPr lang="en-US" dirty="0"/>
                    </a:p>
                  </a:txBody>
                  <a:tcPr/>
                </a:tc>
                <a:tc>
                  <a:txBody>
                    <a:bodyPr/>
                    <a:lstStyle/>
                    <a:p>
                      <a:r>
                        <a:rPr lang="en-US" dirty="0" smtClean="0"/>
                        <a:t>Winter Mass</a:t>
                      </a:r>
                      <a:r>
                        <a:rPr lang="en-US" baseline="0" dirty="0" smtClean="0"/>
                        <a:t> Balance</a:t>
                      </a:r>
                      <a:endParaRPr lang="en-US" dirty="0" smtClean="0"/>
                    </a:p>
                  </a:txBody>
                  <a:tcPr/>
                </a:tc>
                <a:tc>
                  <a:txBody>
                    <a:bodyPr/>
                    <a:lstStyle/>
                    <a:p>
                      <a:r>
                        <a:rPr lang="en-US" dirty="0" smtClean="0"/>
                        <a:t>Summer Mass Balance</a:t>
                      </a:r>
                      <a:endParaRPr lang="en-US" dirty="0"/>
                    </a:p>
                  </a:txBody>
                  <a:tcPr/>
                </a:tc>
                <a:tc>
                  <a:txBody>
                    <a:bodyPr/>
                    <a:lstStyle/>
                    <a:p>
                      <a:r>
                        <a:rPr lang="en-US" dirty="0" smtClean="0"/>
                        <a:t>Equilibrium</a:t>
                      </a:r>
                      <a:r>
                        <a:rPr lang="en-US" baseline="0" dirty="0" smtClean="0"/>
                        <a:t> Line Altitude</a:t>
                      </a:r>
                      <a:endParaRPr lang="en-US" dirty="0"/>
                    </a:p>
                  </a:txBody>
                  <a:tcPr/>
                </a:tc>
              </a:tr>
              <a:tr h="370840">
                <a:tc>
                  <a:txBody>
                    <a:bodyPr/>
                    <a:lstStyle/>
                    <a:p>
                      <a:r>
                        <a:rPr lang="en-US" dirty="0" smtClean="0">
                          <a:solidFill>
                            <a:srgbClr val="FFFFFF"/>
                          </a:solidFill>
                        </a:rPr>
                        <a:t>Total</a:t>
                      </a:r>
                      <a:r>
                        <a:rPr lang="en-US" baseline="0" dirty="0" smtClean="0">
                          <a:solidFill>
                            <a:srgbClr val="FFFFFF"/>
                          </a:solidFill>
                        </a:rPr>
                        <a:t> Snow</a:t>
                      </a:r>
                      <a:endParaRPr lang="en-US" dirty="0">
                        <a:solidFill>
                          <a:srgbClr val="FFFFFF"/>
                        </a:solidFill>
                      </a:endParaRPr>
                    </a:p>
                  </a:txBody>
                  <a:tcPr>
                    <a:solidFill>
                      <a:schemeClr val="tx1"/>
                    </a:solidFill>
                  </a:tcPr>
                </a:tc>
                <a:tc>
                  <a:txBody>
                    <a:bodyPr/>
                    <a:lstStyle/>
                    <a:p>
                      <a:r>
                        <a:rPr lang="en-US" dirty="0" smtClean="0"/>
                        <a:t>0.20</a:t>
                      </a:r>
                      <a:endParaRPr lang="en-US" dirty="0"/>
                    </a:p>
                  </a:txBody>
                  <a:tcPr/>
                </a:tc>
                <a:tc>
                  <a:txBody>
                    <a:bodyPr/>
                    <a:lstStyle/>
                    <a:p>
                      <a:r>
                        <a:rPr lang="en-US" dirty="0" smtClean="0"/>
                        <a:t>0.61</a:t>
                      </a:r>
                      <a:endParaRPr lang="en-US" dirty="0"/>
                    </a:p>
                  </a:txBody>
                  <a:tcPr/>
                </a:tc>
                <a:tc>
                  <a:txBody>
                    <a:bodyPr/>
                    <a:lstStyle/>
                    <a:p>
                      <a:r>
                        <a:rPr lang="en-US" dirty="0" smtClean="0"/>
                        <a:t>N/A</a:t>
                      </a:r>
                      <a:endParaRPr lang="en-US" dirty="0"/>
                    </a:p>
                  </a:txBody>
                  <a:tcPr/>
                </a:tc>
                <a:tc>
                  <a:txBody>
                    <a:bodyPr/>
                    <a:lstStyle/>
                    <a:p>
                      <a:r>
                        <a:rPr lang="en-US" dirty="0" smtClean="0"/>
                        <a:t>0.01 </a:t>
                      </a:r>
                      <a:r>
                        <a:rPr lang="en-US" dirty="0" smtClean="0">
                          <a:sym typeface="Wingdings"/>
                        </a:rPr>
                        <a:t></a:t>
                      </a:r>
                      <a:endParaRPr lang="en-US" dirty="0"/>
                    </a:p>
                  </a:txBody>
                  <a:tcPr/>
                </a:tc>
              </a:tr>
              <a:tr h="370840">
                <a:tc>
                  <a:txBody>
                    <a:bodyPr/>
                    <a:lstStyle/>
                    <a:p>
                      <a:r>
                        <a:rPr lang="en-US" dirty="0" smtClean="0">
                          <a:solidFill>
                            <a:srgbClr val="FFFFFF"/>
                          </a:solidFill>
                        </a:rPr>
                        <a:t>Winter</a:t>
                      </a:r>
                      <a:r>
                        <a:rPr lang="en-US" baseline="0" dirty="0" smtClean="0">
                          <a:solidFill>
                            <a:srgbClr val="FFFFFF"/>
                          </a:solidFill>
                        </a:rPr>
                        <a:t> Temp</a:t>
                      </a:r>
                      <a:endParaRPr lang="en-US" dirty="0">
                        <a:solidFill>
                          <a:srgbClr val="FFFFFF"/>
                        </a:solidFill>
                      </a:endParaRPr>
                    </a:p>
                  </a:txBody>
                  <a:tcPr>
                    <a:solidFill>
                      <a:schemeClr val="tx1"/>
                    </a:solidFill>
                  </a:tcPr>
                </a:tc>
                <a:tc>
                  <a:txBody>
                    <a:bodyPr/>
                    <a:lstStyle/>
                    <a:p>
                      <a:r>
                        <a:rPr lang="en-US" dirty="0" smtClean="0"/>
                        <a:t>-0.48</a:t>
                      </a:r>
                      <a:endParaRPr lang="en-US" dirty="0"/>
                    </a:p>
                  </a:txBody>
                  <a:tcPr/>
                </a:tc>
                <a:tc>
                  <a:txBody>
                    <a:bodyPr/>
                    <a:lstStyle/>
                    <a:p>
                      <a:r>
                        <a:rPr lang="en-US" b="1" dirty="0" smtClean="0"/>
                        <a:t>-0.69</a:t>
                      </a:r>
                      <a:endParaRPr lang="en-US" b="1" dirty="0"/>
                    </a:p>
                  </a:txBody>
                  <a:tcPr/>
                </a:tc>
                <a:tc>
                  <a:txBody>
                    <a:bodyPr/>
                    <a:lstStyle/>
                    <a:p>
                      <a:r>
                        <a:rPr lang="en-US" dirty="0" smtClean="0"/>
                        <a:t>N/A</a:t>
                      </a:r>
                      <a:endParaRPr lang="en-US" dirty="0"/>
                    </a:p>
                  </a:txBody>
                  <a:tcPr/>
                </a:tc>
                <a:tc>
                  <a:txBody>
                    <a:bodyPr/>
                    <a:lstStyle/>
                    <a:p>
                      <a:r>
                        <a:rPr lang="en-US" dirty="0" smtClean="0"/>
                        <a:t>0.30</a:t>
                      </a:r>
                      <a:endParaRPr lang="en-US" dirty="0"/>
                    </a:p>
                  </a:txBody>
                  <a:tcPr/>
                </a:tc>
              </a:tr>
              <a:tr h="370840">
                <a:tc>
                  <a:txBody>
                    <a:bodyPr/>
                    <a:lstStyle/>
                    <a:p>
                      <a:r>
                        <a:rPr lang="en-US" dirty="0" smtClean="0">
                          <a:solidFill>
                            <a:srgbClr val="FFFFFF"/>
                          </a:solidFill>
                        </a:rPr>
                        <a:t>Summer Temp </a:t>
                      </a:r>
                      <a:endParaRPr lang="en-US" dirty="0">
                        <a:solidFill>
                          <a:srgbClr val="FFFFFF"/>
                        </a:solidFill>
                      </a:endParaRPr>
                    </a:p>
                  </a:txBody>
                  <a:tcPr>
                    <a:solidFill>
                      <a:schemeClr val="tx1"/>
                    </a:solidFill>
                  </a:tcPr>
                </a:tc>
                <a:tc>
                  <a:txBody>
                    <a:bodyPr/>
                    <a:lstStyle/>
                    <a:p>
                      <a:r>
                        <a:rPr lang="en-US" dirty="0" smtClean="0"/>
                        <a:t>-0.43</a:t>
                      </a:r>
                      <a:endParaRPr lang="en-US" dirty="0"/>
                    </a:p>
                  </a:txBody>
                  <a:tcPr/>
                </a:tc>
                <a:tc>
                  <a:txBody>
                    <a:bodyPr/>
                    <a:lstStyle/>
                    <a:p>
                      <a:r>
                        <a:rPr lang="en-US" dirty="0" smtClean="0"/>
                        <a:t>N/A</a:t>
                      </a:r>
                      <a:endParaRPr lang="en-US" dirty="0"/>
                    </a:p>
                  </a:txBody>
                  <a:tcPr/>
                </a:tc>
                <a:tc>
                  <a:txBody>
                    <a:bodyPr/>
                    <a:lstStyle/>
                    <a:p>
                      <a:r>
                        <a:rPr lang="en-US" dirty="0" smtClean="0"/>
                        <a:t>-0.39</a:t>
                      </a:r>
                      <a:endParaRPr lang="en-US" dirty="0"/>
                    </a:p>
                  </a:txBody>
                  <a:tcPr/>
                </a:tc>
                <a:tc>
                  <a:txBody>
                    <a:bodyPr/>
                    <a:lstStyle/>
                    <a:p>
                      <a:r>
                        <a:rPr lang="en-US" dirty="0" smtClean="0"/>
                        <a:t>0.47</a:t>
                      </a:r>
                      <a:endParaRPr lang="en-US" dirty="0"/>
                    </a:p>
                  </a:txBody>
                  <a:tcPr/>
                </a:tc>
              </a:tr>
            </a:tbl>
          </a:graphicData>
        </a:graphic>
      </p:graphicFrame>
    </p:spTree>
    <p:extLst>
      <p:ext uri="{BB962C8B-B14F-4D97-AF65-F5344CB8AC3E}">
        <p14:creationId xmlns:p14="http://schemas.microsoft.com/office/powerpoint/2010/main" val="23556549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dirty="0" smtClean="0"/>
              <a:t>Rainier/Nisqually </a:t>
            </a:r>
            <a:r>
              <a:rPr lang="en-US" dirty="0" smtClean="0"/>
              <a:t>Background</a:t>
            </a:r>
            <a:endParaRPr lang="en-US" dirty="0"/>
          </a:p>
        </p:txBody>
      </p:sp>
      <p:pic>
        <p:nvPicPr>
          <p:cNvPr id="4" name="Content Placeholder 3" descr="P1010293.JPG"/>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a:xfrm>
            <a:off x="4648200" y="1600200"/>
            <a:ext cx="4038600" cy="4525963"/>
          </a:xfrm>
        </p:spPr>
      </p:pic>
      <p:pic>
        <p:nvPicPr>
          <p:cNvPr id="6" name="Content Placeholder 5" descr="IMG_5170.jpg"/>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457200" y="1600200"/>
            <a:ext cx="4038600" cy="4525963"/>
          </a:xfrm>
        </p:spPr>
      </p:pic>
      <p:sp>
        <p:nvSpPr>
          <p:cNvPr id="7" name="TextBox 6"/>
          <p:cNvSpPr txBox="1"/>
          <p:nvPr/>
        </p:nvSpPr>
        <p:spPr>
          <a:xfrm>
            <a:off x="6436337" y="5385430"/>
            <a:ext cx="1832769" cy="400110"/>
          </a:xfrm>
          <a:prstGeom prst="rect">
            <a:avLst/>
          </a:prstGeom>
          <a:noFill/>
        </p:spPr>
        <p:txBody>
          <a:bodyPr wrap="square" rtlCol="0">
            <a:spAutoFit/>
          </a:bodyPr>
          <a:lstStyle/>
          <a:p>
            <a:r>
              <a:rPr lang="en-US" sz="2000" b="1" dirty="0" smtClean="0"/>
              <a:t>Oops</a:t>
            </a:r>
            <a:r>
              <a:rPr lang="en-US" sz="2000" dirty="0" smtClean="0"/>
              <a:t>.</a:t>
            </a:r>
            <a:endParaRPr lang="en-US" sz="2000" dirty="0"/>
          </a:p>
        </p:txBody>
      </p:sp>
    </p:spTree>
    <p:extLst>
      <p:ext uri="{BB962C8B-B14F-4D97-AF65-F5344CB8AC3E}">
        <p14:creationId xmlns:p14="http://schemas.microsoft.com/office/powerpoint/2010/main" val="23095404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77"/>
            <a:ext cx="8229600" cy="1143000"/>
          </a:xfrm>
        </p:spPr>
        <p:txBody>
          <a:bodyPr>
            <a:normAutofit fontScale="90000"/>
          </a:bodyPr>
          <a:lstStyle/>
          <a:p>
            <a:r>
              <a:rPr lang="en-US" dirty="0" smtClean="0"/>
              <a:t>Correlation between Multivariate ENSO and Nisqually Glacier Mass Balance (11-year record)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2192953"/>
              </p:ext>
            </p:extLst>
          </p:nvPr>
        </p:nvGraphicFramePr>
        <p:xfrm>
          <a:off x="1247361" y="2574229"/>
          <a:ext cx="6883158" cy="3129905"/>
        </p:xfrm>
        <a:graphic>
          <a:graphicData uri="http://schemas.openxmlformats.org/drawingml/2006/table">
            <a:tbl>
              <a:tblPr/>
              <a:tblGrid>
                <a:gridCol w="2294386"/>
                <a:gridCol w="2294386"/>
                <a:gridCol w="2294386"/>
              </a:tblGrid>
              <a:tr h="625981">
                <a:tc>
                  <a:txBody>
                    <a:bodyPr/>
                    <a:lstStyle/>
                    <a:p>
                      <a:pPr algn="l" fontAlgn="b"/>
                      <a:endParaRPr lang="en-US" sz="2000" b="0" i="0" u="none" strike="noStrike" dirty="0">
                        <a:solidFill>
                          <a:srgbClr val="000000"/>
                        </a:solidFill>
                        <a:effectLst/>
                        <a:latin typeface="Calibri"/>
                      </a:endParaRP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l" fontAlgn="b"/>
                      <a:r>
                        <a:rPr lang="en-US" sz="2000" b="0" i="0" u="none" strike="noStrike">
                          <a:solidFill>
                            <a:srgbClr val="000000"/>
                          </a:solidFill>
                          <a:effectLst/>
                          <a:latin typeface="Calibri"/>
                        </a:rPr>
                        <a:t>Correlation</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l" fontAlgn="b"/>
                      <a:r>
                        <a:rPr lang="en-US" sz="2000" b="0" i="0" u="none" strike="noStrike" dirty="0">
                          <a:solidFill>
                            <a:srgbClr val="000000"/>
                          </a:solidFill>
                          <a:effectLst/>
                          <a:latin typeface="Calibri"/>
                        </a:rPr>
                        <a:t>P-value</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r>
              <a:tr h="625981">
                <a:tc>
                  <a:txBody>
                    <a:bodyPr/>
                    <a:lstStyle/>
                    <a:p>
                      <a:pPr algn="l" fontAlgn="b"/>
                      <a:r>
                        <a:rPr lang="en-US" sz="2000" b="0" i="0" u="none" strike="noStrike" dirty="0">
                          <a:solidFill>
                            <a:srgbClr val="000000"/>
                          </a:solidFill>
                          <a:effectLst/>
                          <a:latin typeface="Calibri"/>
                        </a:rPr>
                        <a:t>Net MB</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r" fontAlgn="b"/>
                      <a:r>
                        <a:rPr lang="en-US" sz="2000" b="0" i="0" u="none" strike="noStrike">
                          <a:solidFill>
                            <a:srgbClr val="000000"/>
                          </a:solidFill>
                          <a:effectLst/>
                          <a:latin typeface="Calibri"/>
                        </a:rPr>
                        <a:t>-0.29915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0.4011</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25981">
                <a:tc>
                  <a:txBody>
                    <a:bodyPr/>
                    <a:lstStyle/>
                    <a:p>
                      <a:pPr algn="l" fontAlgn="b"/>
                      <a:r>
                        <a:rPr lang="en-US" sz="2000" b="0" i="0" u="none" strike="noStrike" dirty="0">
                          <a:solidFill>
                            <a:srgbClr val="000000"/>
                          </a:solidFill>
                          <a:effectLst/>
                          <a:latin typeface="Calibri"/>
                        </a:rPr>
                        <a:t>Winter MB</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r" fontAlgn="b"/>
                      <a:r>
                        <a:rPr lang="en-US" sz="2000" b="0" i="0" u="none" strike="noStrike">
                          <a:solidFill>
                            <a:srgbClr val="000000"/>
                          </a:solidFill>
                          <a:effectLst/>
                          <a:latin typeface="Calibri"/>
                        </a:rPr>
                        <a:t>-0.40698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0.24311</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25981">
                <a:tc>
                  <a:txBody>
                    <a:bodyPr/>
                    <a:lstStyle/>
                    <a:p>
                      <a:pPr algn="l" fontAlgn="b"/>
                      <a:r>
                        <a:rPr lang="en-US" sz="2000" b="0" i="0" u="none" strike="noStrike" dirty="0">
                          <a:solidFill>
                            <a:srgbClr val="000000"/>
                          </a:solidFill>
                          <a:effectLst/>
                          <a:latin typeface="Calibri"/>
                        </a:rPr>
                        <a:t>Summer MB</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r" fontAlgn="b"/>
                      <a:r>
                        <a:rPr lang="en-US" sz="2000" b="0" i="0" u="none" strike="noStrike">
                          <a:solidFill>
                            <a:srgbClr val="000000"/>
                          </a:solidFill>
                          <a:effectLst/>
                          <a:latin typeface="Calibri"/>
                        </a:rPr>
                        <a:t>0.032865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0.92818</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625981">
                <a:tc>
                  <a:txBody>
                    <a:bodyPr/>
                    <a:lstStyle/>
                    <a:p>
                      <a:pPr algn="l" fontAlgn="b"/>
                      <a:r>
                        <a:rPr lang="en-US" sz="2000" b="0" i="0" u="none" strike="noStrike" dirty="0">
                          <a:solidFill>
                            <a:srgbClr val="000000"/>
                          </a:solidFill>
                          <a:effectLst/>
                          <a:latin typeface="Calibri"/>
                        </a:rPr>
                        <a:t>ELA</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B9CDE5"/>
                    </a:solidFill>
                  </a:tcPr>
                </a:tc>
                <a:tc>
                  <a:txBody>
                    <a:bodyPr/>
                    <a:lstStyle/>
                    <a:p>
                      <a:pPr algn="r" fontAlgn="b"/>
                      <a:r>
                        <a:rPr lang="en-US" sz="2000" b="0" i="0" u="none" strike="noStrike" dirty="0">
                          <a:solidFill>
                            <a:srgbClr val="000000"/>
                          </a:solidFill>
                          <a:effectLst/>
                          <a:latin typeface="Calibri"/>
                        </a:rPr>
                        <a:t>-0.2635</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0.46197</a:t>
                      </a:r>
                    </a:p>
                  </a:txBody>
                  <a:tcPr marL="12700" marR="12700" marT="12700"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bl>
          </a:graphicData>
        </a:graphic>
      </p:graphicFrame>
      <p:sp>
        <p:nvSpPr>
          <p:cNvPr id="5" name="TextBox 4"/>
          <p:cNvSpPr txBox="1"/>
          <p:nvPr/>
        </p:nvSpPr>
        <p:spPr>
          <a:xfrm>
            <a:off x="873152" y="5998978"/>
            <a:ext cx="6815122" cy="369332"/>
          </a:xfrm>
          <a:prstGeom prst="rect">
            <a:avLst/>
          </a:prstGeom>
          <a:noFill/>
        </p:spPr>
        <p:txBody>
          <a:bodyPr wrap="square" rtlCol="0">
            <a:spAutoFit/>
          </a:bodyPr>
          <a:lstStyle/>
          <a:p>
            <a:r>
              <a:rPr lang="en-US" dirty="0" smtClean="0"/>
              <a:t>Other climate indices are about the same…</a:t>
            </a:r>
            <a:endParaRPr lang="en-US" dirty="0"/>
          </a:p>
        </p:txBody>
      </p:sp>
    </p:spTree>
    <p:extLst>
      <p:ext uri="{BB962C8B-B14F-4D97-AF65-F5344CB8AC3E}">
        <p14:creationId xmlns:p14="http://schemas.microsoft.com/office/powerpoint/2010/main" val="41735108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81"/>
          </a:xfrm>
        </p:spPr>
        <p:txBody>
          <a:bodyPr>
            <a:normAutofit fontScale="90000"/>
          </a:bodyPr>
          <a:lstStyle/>
          <a:p>
            <a:r>
              <a:rPr lang="en-US" dirty="0" smtClean="0"/>
              <a:t>Conclusions</a:t>
            </a:r>
            <a:endParaRPr lang="en-US" dirty="0"/>
          </a:p>
        </p:txBody>
      </p:sp>
      <p:sp>
        <p:nvSpPr>
          <p:cNvPr id="3" name="Content Placeholder 2"/>
          <p:cNvSpPr>
            <a:spLocks noGrp="1"/>
          </p:cNvSpPr>
          <p:nvPr>
            <p:ph idx="1"/>
          </p:nvPr>
        </p:nvSpPr>
        <p:spPr>
          <a:xfrm>
            <a:off x="457200" y="928510"/>
            <a:ext cx="8229600" cy="5693949"/>
          </a:xfrm>
        </p:spPr>
        <p:txBody>
          <a:bodyPr>
            <a:normAutofit/>
          </a:bodyPr>
          <a:lstStyle/>
          <a:p>
            <a:r>
              <a:rPr lang="en-US" dirty="0" smtClean="0"/>
              <a:t>Wealth of Nisqually Glacier data in existence</a:t>
            </a:r>
          </a:p>
          <a:p>
            <a:pPr lvl="1"/>
            <a:r>
              <a:rPr lang="en-US" dirty="0" smtClean="0"/>
              <a:t>Transect elevations since 1931</a:t>
            </a:r>
          </a:p>
          <a:p>
            <a:pPr lvl="1"/>
            <a:r>
              <a:rPr lang="en-US" dirty="0" smtClean="0"/>
              <a:t>What do these data tell us about Nisqually health?</a:t>
            </a:r>
          </a:p>
          <a:p>
            <a:pPr lvl="1"/>
            <a:endParaRPr lang="en-US" dirty="0" smtClean="0"/>
          </a:p>
          <a:p>
            <a:pPr lvl="1"/>
            <a:endParaRPr lang="en-US" dirty="0"/>
          </a:p>
        </p:txBody>
      </p:sp>
    </p:spTree>
    <p:extLst>
      <p:ext uri="{BB962C8B-B14F-4D97-AF65-F5344CB8AC3E}">
        <p14:creationId xmlns:p14="http://schemas.microsoft.com/office/powerpoint/2010/main" val="41928849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on this bit…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More time looking at velocity data and terminus data</a:t>
            </a:r>
          </a:p>
          <a:p>
            <a:r>
              <a:rPr lang="en-US" dirty="0" smtClean="0"/>
              <a:t>Correlations with climate</a:t>
            </a:r>
          </a:p>
          <a:p>
            <a:r>
              <a:rPr lang="en-US" dirty="0" smtClean="0"/>
              <a:t>Use climate data to pull out expected surface anomalies: residuals may be kinematic wave? (Thanks, Al)</a:t>
            </a:r>
          </a:p>
          <a:p>
            <a:r>
              <a:rPr lang="en-US" dirty="0" smtClean="0"/>
              <a:t>Modeling work: monkeying around with Gerard’s 1-D flow model.</a:t>
            </a:r>
          </a:p>
          <a:p>
            <a:pPr lvl="1"/>
            <a:r>
              <a:rPr lang="en-US" dirty="0" smtClean="0"/>
              <a:t>Bed poorly constrained</a:t>
            </a:r>
          </a:p>
          <a:p>
            <a:pPr lvl="1"/>
            <a:r>
              <a:rPr lang="en-US" dirty="0" smtClean="0"/>
              <a:t>Some surface velocities</a:t>
            </a:r>
            <a:endParaRPr lang="en-US" dirty="0"/>
          </a:p>
        </p:txBody>
      </p:sp>
    </p:spTree>
    <p:extLst>
      <p:ext uri="{BB962C8B-B14F-4D97-AF65-F5344CB8AC3E}">
        <p14:creationId xmlns:p14="http://schemas.microsoft.com/office/powerpoint/2010/main" val="27333660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ier_sunse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832183" y="635048"/>
            <a:ext cx="2821146" cy="461665"/>
          </a:xfrm>
          <a:prstGeom prst="rect">
            <a:avLst/>
          </a:prstGeom>
          <a:noFill/>
        </p:spPr>
        <p:txBody>
          <a:bodyPr wrap="square" rtlCol="0">
            <a:spAutoFit/>
          </a:bodyPr>
          <a:lstStyle/>
          <a:p>
            <a:r>
              <a:rPr lang="en-US" sz="2400" dirty="0" smtClean="0"/>
              <a:t>Thanks!</a:t>
            </a:r>
            <a:endParaRPr lang="en-US" sz="2400" dirty="0"/>
          </a:p>
        </p:txBody>
      </p:sp>
    </p:spTree>
    <p:extLst>
      <p:ext uri="{BB962C8B-B14F-4D97-AF65-F5344CB8AC3E}">
        <p14:creationId xmlns:p14="http://schemas.microsoft.com/office/powerpoint/2010/main" val="29636804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Scope And Objectives</a:t>
            </a:r>
            <a:endParaRPr lang="en-US" dirty="0"/>
          </a:p>
        </p:txBody>
      </p:sp>
      <p:sp>
        <p:nvSpPr>
          <p:cNvPr id="3" name="Content Placeholder 2"/>
          <p:cNvSpPr>
            <a:spLocks noGrp="1"/>
          </p:cNvSpPr>
          <p:nvPr>
            <p:ph idx="1"/>
          </p:nvPr>
        </p:nvSpPr>
        <p:spPr/>
        <p:txBody>
          <a:bodyPr>
            <a:normAutofit/>
          </a:bodyPr>
          <a:lstStyle/>
          <a:p>
            <a:r>
              <a:rPr lang="en-US" dirty="0" smtClean="0"/>
              <a:t>Broad Project: </a:t>
            </a:r>
          </a:p>
          <a:p>
            <a:pPr lvl="1"/>
            <a:r>
              <a:rPr lang="en-US" dirty="0" smtClean="0"/>
              <a:t>assemble and </a:t>
            </a:r>
            <a:r>
              <a:rPr lang="en-US" dirty="0"/>
              <a:t>d</a:t>
            </a:r>
            <a:r>
              <a:rPr lang="en-US" dirty="0" smtClean="0"/>
              <a:t>igitize Nisqually Glacier survey data </a:t>
            </a:r>
          </a:p>
          <a:p>
            <a:pPr lvl="1"/>
            <a:r>
              <a:rPr lang="en-US" dirty="0" smtClean="0"/>
              <a:t>Analyze and summarize Nisqually Glacier changes identified from transect surveys in context of:</a:t>
            </a:r>
          </a:p>
          <a:p>
            <a:pPr lvl="2"/>
            <a:r>
              <a:rPr lang="en-US" dirty="0" smtClean="0"/>
              <a:t>Mass balance</a:t>
            </a:r>
          </a:p>
          <a:p>
            <a:pPr lvl="2"/>
            <a:r>
              <a:rPr lang="en-US" dirty="0" smtClean="0"/>
              <a:t>Glacier Extent</a:t>
            </a:r>
          </a:p>
          <a:p>
            <a:pPr lvl="2"/>
            <a:r>
              <a:rPr lang="en-US" dirty="0" smtClean="0"/>
              <a:t>Ice activity</a:t>
            </a:r>
          </a:p>
          <a:p>
            <a:pPr lvl="2"/>
            <a:r>
              <a:rPr lang="en-US" dirty="0" smtClean="0"/>
              <a:t>Seasonal and long-term climate</a:t>
            </a:r>
          </a:p>
          <a:p>
            <a:endParaRPr lang="en-US" dirty="0" smtClean="0"/>
          </a:p>
          <a:p>
            <a:endParaRPr lang="en-US" dirty="0"/>
          </a:p>
        </p:txBody>
      </p:sp>
    </p:spTree>
    <p:extLst>
      <p:ext uri="{BB962C8B-B14F-4D97-AF65-F5344CB8AC3E}">
        <p14:creationId xmlns:p14="http://schemas.microsoft.com/office/powerpoint/2010/main" val="42802831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Data</a:t>
            </a:r>
            <a:endParaRPr lang="en-US" dirty="0"/>
          </a:p>
        </p:txBody>
      </p:sp>
      <p:sp>
        <p:nvSpPr>
          <p:cNvPr id="3" name="Content Placeholder 2"/>
          <p:cNvSpPr>
            <a:spLocks noGrp="1"/>
          </p:cNvSpPr>
          <p:nvPr>
            <p:ph idx="1"/>
          </p:nvPr>
        </p:nvSpPr>
        <p:spPr/>
        <p:txBody>
          <a:bodyPr/>
          <a:lstStyle/>
          <a:p>
            <a:r>
              <a:rPr lang="en-US" dirty="0" smtClean="0"/>
              <a:t>Surface Elevation Transects</a:t>
            </a:r>
          </a:p>
          <a:p>
            <a:r>
              <a:rPr lang="en-US" dirty="0" smtClean="0"/>
              <a:t>Mass Balance</a:t>
            </a:r>
          </a:p>
          <a:p>
            <a:r>
              <a:rPr lang="en-US" dirty="0" smtClean="0"/>
              <a:t>Surface Velocities</a:t>
            </a:r>
          </a:p>
          <a:p>
            <a:r>
              <a:rPr lang="en-US" dirty="0" smtClean="0"/>
              <a:t>Climate: Snowfall, Temperature, PDO, ENSO</a:t>
            </a:r>
          </a:p>
          <a:p>
            <a:r>
              <a:rPr lang="en-US" dirty="0" smtClean="0"/>
              <a:t>Terminus Position</a:t>
            </a:r>
          </a:p>
          <a:p>
            <a:pPr marL="0" indent="0">
              <a:buNone/>
            </a:pPr>
            <a:endParaRPr lang="en-US" dirty="0"/>
          </a:p>
        </p:txBody>
      </p:sp>
    </p:spTree>
    <p:extLst>
      <p:ext uri="{BB962C8B-B14F-4D97-AF65-F5344CB8AC3E}">
        <p14:creationId xmlns:p14="http://schemas.microsoft.com/office/powerpoint/2010/main" val="19848077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Alpine </a:t>
            </a:r>
            <a:r>
              <a:rPr lang="en-US" dirty="0" smtClean="0"/>
              <a:t>Glaciers</a:t>
            </a:r>
            <a:endParaRPr lang="en-US" dirty="0"/>
          </a:p>
        </p:txBody>
      </p:sp>
      <p:sp>
        <p:nvSpPr>
          <p:cNvPr id="3" name="Content Placeholder 2"/>
          <p:cNvSpPr>
            <a:spLocks noGrp="1"/>
          </p:cNvSpPr>
          <p:nvPr>
            <p:ph idx="1"/>
          </p:nvPr>
        </p:nvSpPr>
        <p:spPr>
          <a:xfrm>
            <a:off x="143126" y="1600200"/>
            <a:ext cx="8229600" cy="5008604"/>
          </a:xfrm>
        </p:spPr>
        <p:txBody>
          <a:bodyPr>
            <a:normAutofit fontScale="85000" lnSpcReduction="20000"/>
          </a:bodyPr>
          <a:lstStyle/>
          <a:p>
            <a:pPr marL="0" indent="0">
              <a:buNone/>
            </a:pPr>
            <a:r>
              <a:rPr lang="en-US" i="1" dirty="0" smtClean="0"/>
              <a:t>Interesting for…</a:t>
            </a:r>
          </a:p>
          <a:p>
            <a:pPr lvl="1"/>
            <a:r>
              <a:rPr lang="en-US" dirty="0"/>
              <a:t>C</a:t>
            </a:r>
            <a:r>
              <a:rPr lang="en-US" dirty="0" smtClean="0"/>
              <a:t>limate-change indicators (?)</a:t>
            </a:r>
            <a:endParaRPr lang="en-US" dirty="0"/>
          </a:p>
          <a:p>
            <a:pPr lvl="1"/>
            <a:r>
              <a:rPr lang="en-US" dirty="0" smtClean="0"/>
              <a:t>Sea-level rise (small)</a:t>
            </a:r>
          </a:p>
          <a:p>
            <a:pPr lvl="1"/>
            <a:r>
              <a:rPr lang="en-US" dirty="0" smtClean="0"/>
              <a:t>Water resources (!)</a:t>
            </a:r>
          </a:p>
          <a:p>
            <a:pPr lvl="1"/>
            <a:r>
              <a:rPr lang="en-US" dirty="0" smtClean="0"/>
              <a:t>Hazards to infrastructure</a:t>
            </a:r>
          </a:p>
          <a:p>
            <a:pPr marL="457200" lvl="1" indent="0">
              <a:buNone/>
            </a:pPr>
            <a:endParaRPr lang="en-US" dirty="0" smtClean="0"/>
          </a:p>
          <a:p>
            <a:r>
              <a:rPr lang="en-US" dirty="0" smtClean="0"/>
              <a:t>Can be rather scenic</a:t>
            </a:r>
          </a:p>
          <a:p>
            <a:pPr lvl="1"/>
            <a:r>
              <a:rPr lang="en-US" dirty="0" smtClean="0"/>
              <a:t>Public interest</a:t>
            </a:r>
            <a:endParaRPr lang="en-US" dirty="0" smtClean="0"/>
          </a:p>
          <a:p>
            <a:pPr marL="457200" lvl="1" indent="0">
              <a:buNone/>
            </a:pPr>
            <a:endParaRPr lang="en-US" dirty="0" smtClean="0"/>
          </a:p>
          <a:p>
            <a:r>
              <a:rPr lang="en-US" dirty="0" smtClean="0"/>
              <a:t>Glacier </a:t>
            </a:r>
            <a:r>
              <a:rPr lang="en-US" dirty="0"/>
              <a:t>mass balance is an interplay between temperature and precipitation</a:t>
            </a:r>
          </a:p>
          <a:p>
            <a:pPr lvl="1"/>
            <a:r>
              <a:rPr lang="en-US" dirty="0"/>
              <a:t>Maritime glacier MB is dominated by winter </a:t>
            </a:r>
            <a:r>
              <a:rPr lang="en-US" dirty="0" smtClean="0"/>
              <a:t>precipitation (</a:t>
            </a:r>
            <a:r>
              <a:rPr lang="en-US" dirty="0" err="1" smtClean="0"/>
              <a:t>Bitz</a:t>
            </a:r>
            <a:r>
              <a:rPr lang="en-US" dirty="0" smtClean="0"/>
              <a:t> and </a:t>
            </a:r>
            <a:r>
              <a:rPr lang="en-US" dirty="0" err="1" smtClean="0"/>
              <a:t>Battisti</a:t>
            </a:r>
            <a:r>
              <a:rPr lang="en-US" dirty="0" smtClean="0"/>
              <a:t>, 1999), but it is complicated.</a:t>
            </a:r>
            <a:endParaRPr lang="en-US" dirty="0"/>
          </a:p>
          <a:p>
            <a:endParaRPr lang="en-US" dirty="0" smtClean="0"/>
          </a:p>
          <a:p>
            <a:endParaRPr lang="en-US" dirty="0"/>
          </a:p>
        </p:txBody>
      </p:sp>
      <p:pic>
        <p:nvPicPr>
          <p:cNvPr id="4" name="Picture 3" descr="PA1104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6914" y="1417639"/>
            <a:ext cx="4118811" cy="3089108"/>
          </a:xfrm>
          <a:prstGeom prst="rect">
            <a:avLst/>
          </a:prstGeom>
        </p:spPr>
      </p:pic>
    </p:spTree>
    <p:extLst>
      <p:ext uri="{BB962C8B-B14F-4D97-AF65-F5344CB8AC3E}">
        <p14:creationId xmlns:p14="http://schemas.microsoft.com/office/powerpoint/2010/main" val="42871283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5660"/>
          </a:xfrm>
        </p:spPr>
        <p:txBody>
          <a:bodyPr>
            <a:normAutofit fontScale="90000"/>
          </a:bodyPr>
          <a:lstStyle/>
          <a:p>
            <a:r>
              <a:rPr lang="en-US" dirty="0" smtClean="0"/>
              <a:t>Nisqually Glacier, Mt. Rainier, WA</a:t>
            </a:r>
            <a:endParaRPr lang="en-US" dirty="0"/>
          </a:p>
        </p:txBody>
      </p:sp>
      <p:sp>
        <p:nvSpPr>
          <p:cNvPr id="6" name="Content Placeholder 5"/>
          <p:cNvSpPr>
            <a:spLocks noGrp="1"/>
          </p:cNvSpPr>
          <p:nvPr>
            <p:ph idx="1"/>
          </p:nvPr>
        </p:nvSpPr>
        <p:spPr>
          <a:xfrm>
            <a:off x="86594" y="1270090"/>
            <a:ext cx="4031394" cy="4856074"/>
          </a:xfrm>
        </p:spPr>
        <p:txBody>
          <a:bodyPr>
            <a:normAutofit/>
          </a:bodyPr>
          <a:lstStyle/>
          <a:p>
            <a:r>
              <a:rPr lang="en-US" sz="2400" dirty="0" smtClean="0"/>
              <a:t>South-facing alpine glacier</a:t>
            </a:r>
          </a:p>
          <a:p>
            <a:r>
              <a:rPr lang="en-US" sz="2400" dirty="0" smtClean="0"/>
              <a:t>4400 – 1500 m elevation</a:t>
            </a:r>
          </a:p>
          <a:p>
            <a:r>
              <a:rPr lang="en-US" sz="2400" dirty="0" smtClean="0"/>
              <a:t>~ 8 km long</a:t>
            </a:r>
          </a:p>
          <a:p>
            <a:r>
              <a:rPr lang="en-US" sz="2400" dirty="0" smtClean="0"/>
              <a:t>4.25 x 10</a:t>
            </a:r>
            <a:r>
              <a:rPr lang="en-US" sz="2400" baseline="30000" dirty="0" smtClean="0"/>
              <a:t>6</a:t>
            </a:r>
            <a:r>
              <a:rPr lang="en-US" sz="2400" dirty="0" smtClean="0"/>
              <a:t> m</a:t>
            </a:r>
            <a:r>
              <a:rPr lang="en-US" sz="2400" baseline="30000" dirty="0" smtClean="0"/>
              <a:t>2</a:t>
            </a:r>
            <a:r>
              <a:rPr lang="en-US" sz="2400" dirty="0" smtClean="0"/>
              <a:t> surface area (Sisson et al., 2011)</a:t>
            </a:r>
          </a:p>
          <a:p>
            <a:r>
              <a:rPr lang="en-US" sz="2400" dirty="0" smtClean="0"/>
              <a:t>2.2 x 10</a:t>
            </a:r>
            <a:r>
              <a:rPr lang="en-US" sz="2400" baseline="30000" dirty="0" smtClean="0"/>
              <a:t>8 </a:t>
            </a:r>
            <a:r>
              <a:rPr lang="en-US" sz="2400" dirty="0" smtClean="0"/>
              <a:t>m</a:t>
            </a:r>
            <a:r>
              <a:rPr lang="en-US" sz="2400" baseline="30000" dirty="0" smtClean="0"/>
              <a:t>3</a:t>
            </a:r>
            <a:r>
              <a:rPr lang="en-US" sz="2400" dirty="0" smtClean="0"/>
              <a:t> of ice (</a:t>
            </a:r>
            <a:r>
              <a:rPr lang="en-US" sz="2400" dirty="0" err="1" smtClean="0"/>
              <a:t>Driedger</a:t>
            </a:r>
            <a:r>
              <a:rPr lang="en-US" sz="2400" dirty="0" smtClean="0"/>
              <a:t> and Kennard, 1986)</a:t>
            </a:r>
          </a:p>
          <a:p>
            <a:r>
              <a:rPr lang="en-US" sz="2400" dirty="0" smtClean="0"/>
              <a:t>Very long measurement record</a:t>
            </a:r>
          </a:p>
          <a:p>
            <a:r>
              <a:rPr lang="en-US" sz="2400" dirty="0" smtClean="0"/>
              <a:t>Tremendous </a:t>
            </a:r>
            <a:r>
              <a:rPr lang="en-US" sz="2400" dirty="0" err="1" smtClean="0"/>
              <a:t>rockfall</a:t>
            </a:r>
            <a:r>
              <a:rPr lang="en-US" sz="2400" dirty="0" smtClean="0"/>
              <a:t> hazard </a:t>
            </a:r>
            <a:r>
              <a:rPr lang="en-US" sz="2400" dirty="0" smtClean="0">
                <a:sym typeface="Wingdings"/>
              </a:rPr>
              <a:t></a:t>
            </a:r>
            <a:endParaRPr lang="en-US" sz="2400" dirty="0" smtClean="0"/>
          </a:p>
          <a:p>
            <a:pPr marL="0" indent="0">
              <a:buNone/>
            </a:pPr>
            <a:endParaRPr lang="en-US" dirty="0"/>
          </a:p>
        </p:txBody>
      </p:sp>
      <p:pic>
        <p:nvPicPr>
          <p:cNvPr id="7" name="Picture 6" descr="PA1104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9115" y="1142904"/>
            <a:ext cx="5080134" cy="5470553"/>
          </a:xfrm>
          <a:prstGeom prst="rect">
            <a:avLst/>
          </a:prstGeom>
        </p:spPr>
      </p:pic>
    </p:spTree>
    <p:extLst>
      <p:ext uri="{BB962C8B-B14F-4D97-AF65-F5344CB8AC3E}">
        <p14:creationId xmlns:p14="http://schemas.microsoft.com/office/powerpoint/2010/main" val="9908778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2916</TotalTime>
  <Words>1254</Words>
  <Application>Microsoft Macintosh PowerPoint</Application>
  <PresentationFormat>On-screen Show (4:3)</PresentationFormat>
  <Paragraphs>231</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Glacier Retreat, Outburst Floods, and Kinematic Waves - Nisqually Glacier Changes Related to Climate </vt:lpstr>
      <vt:lpstr>But first…</vt:lpstr>
      <vt:lpstr>Making your own website</vt:lpstr>
      <vt:lpstr>Glacier Retreat, Outburst Floods, and Kinematic Waves - Nisqually Glacier Changes Related to Climate </vt:lpstr>
      <vt:lpstr>My Rainier/Nisqually Background</vt:lpstr>
      <vt:lpstr>Project Scope And Objectives</vt:lpstr>
      <vt:lpstr>Project Data</vt:lpstr>
      <vt:lpstr>Alpine Glaciers</vt:lpstr>
      <vt:lpstr>Nisqually Glacier, Mt. Rainier, WA</vt:lpstr>
      <vt:lpstr>Nisqually Glacier</vt:lpstr>
      <vt:lpstr>Nisqually Glacier Monitoring History</vt:lpstr>
      <vt:lpstr>Transect Data</vt:lpstr>
      <vt:lpstr>Transect Data Gathering…</vt:lpstr>
      <vt:lpstr>Data Challenges: Digitizing, Picking “windows” plot digitizer, standardized window</vt:lpstr>
      <vt:lpstr>PowerPoint Presentation</vt:lpstr>
      <vt:lpstr>PowerPoint Presentation</vt:lpstr>
      <vt:lpstr>PowerPoint Presentation</vt:lpstr>
      <vt:lpstr>PowerPoint Presentation</vt:lpstr>
      <vt:lpstr>So, I have the data… What is the question?</vt:lpstr>
      <vt:lpstr>PowerPoint Presentation</vt:lpstr>
      <vt:lpstr>Kinematic Wave Physics</vt:lpstr>
      <vt:lpstr>Kinematic Wave Physics</vt:lpstr>
      <vt:lpstr>PowerPoint Presentation</vt:lpstr>
      <vt:lpstr>PowerPoint Presentation</vt:lpstr>
      <vt:lpstr>PowerPoint Presentation</vt:lpstr>
      <vt:lpstr>PowerPoint Presentation</vt:lpstr>
      <vt:lpstr>PowerPoint Presentation</vt:lpstr>
      <vt:lpstr>So, do we see kinematic waves?</vt:lpstr>
      <vt:lpstr>PowerPoint Presentation</vt:lpstr>
      <vt:lpstr>So, do we see kinematic waves?</vt:lpstr>
      <vt:lpstr>So, do we see kinematic waves?</vt:lpstr>
      <vt:lpstr>PowerPoint Presentation</vt:lpstr>
      <vt:lpstr>PowerPoint Presentation</vt:lpstr>
      <vt:lpstr>PowerPoint Presentation</vt:lpstr>
      <vt:lpstr>PowerPoint Presentation</vt:lpstr>
      <vt:lpstr>So, do we see (other) kinematic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Switching Gears…</vt:lpstr>
      <vt:lpstr>Bitz and Battisti, 1999</vt:lpstr>
      <vt:lpstr>Bitz and Battisti, 1999</vt:lpstr>
      <vt:lpstr>PowerPoint Presentation</vt:lpstr>
      <vt:lpstr>Correlations Between Mass Balance and Weather Anomalies</vt:lpstr>
      <vt:lpstr>Correlation between Multivariate ENSO and Nisqually Glacier Mass Balance (11-year record)</vt:lpstr>
      <vt:lpstr>Conclusions</vt:lpstr>
      <vt:lpstr>Moving Forward on this bit…</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Kinematic Waves </dc:title>
  <dc:creator>Christopher Max Stevens</dc:creator>
  <cp:lastModifiedBy>Christopher Max Stevens</cp:lastModifiedBy>
  <cp:revision>64</cp:revision>
  <dcterms:created xsi:type="dcterms:W3CDTF">2013-02-18T18:20:54Z</dcterms:created>
  <dcterms:modified xsi:type="dcterms:W3CDTF">2013-11-12T22:07:18Z</dcterms:modified>
</cp:coreProperties>
</file>