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6" r:id="rId1"/>
  </p:sldMasterIdLst>
  <p:notesMasterIdLst>
    <p:notesMasterId r:id="rId37"/>
  </p:notesMasterIdLst>
  <p:sldIdLst>
    <p:sldId id="268" r:id="rId2"/>
    <p:sldId id="288" r:id="rId3"/>
    <p:sldId id="313" r:id="rId4"/>
    <p:sldId id="282" r:id="rId5"/>
    <p:sldId id="341" r:id="rId6"/>
    <p:sldId id="297" r:id="rId7"/>
    <p:sldId id="306" r:id="rId8"/>
    <p:sldId id="334" r:id="rId9"/>
    <p:sldId id="315" r:id="rId10"/>
    <p:sldId id="342" r:id="rId11"/>
    <p:sldId id="302" r:id="rId12"/>
    <p:sldId id="283" r:id="rId13"/>
    <p:sldId id="307" r:id="rId14"/>
    <p:sldId id="303" r:id="rId15"/>
    <p:sldId id="323" r:id="rId16"/>
    <p:sldId id="343" r:id="rId17"/>
    <p:sldId id="347" r:id="rId18"/>
    <p:sldId id="285" r:id="rId19"/>
    <p:sldId id="304" r:id="rId20"/>
    <p:sldId id="300" r:id="rId21"/>
    <p:sldId id="344" r:id="rId22"/>
    <p:sldId id="316" r:id="rId23"/>
    <p:sldId id="345" r:id="rId24"/>
    <p:sldId id="324" r:id="rId25"/>
    <p:sldId id="336" r:id="rId26"/>
    <p:sldId id="346" r:id="rId27"/>
    <p:sldId id="337" r:id="rId28"/>
    <p:sldId id="332" r:id="rId29"/>
    <p:sldId id="329" r:id="rId30"/>
    <p:sldId id="331" r:id="rId31"/>
    <p:sldId id="326" r:id="rId32"/>
    <p:sldId id="338" r:id="rId33"/>
    <p:sldId id="339" r:id="rId34"/>
    <p:sldId id="333" r:id="rId35"/>
    <p:sldId id="348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B88270-42BD-46A2-9D9A-9D9DE062F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27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Sediment</a:t>
            </a:r>
            <a:r>
              <a:rPr lang="en-US" baseline="0" dirty="0" smtClean="0"/>
              <a:t> budgets in streams important because this is telling us what is getting transported downstream, the characteristic travel times and styles of sediment, before they reach the oceans, deltas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88270-42BD-46A2-9D9A-9D9DE062FB5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884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C3C2EBCC-B28E-424E-ABA3-8063DFDD5CCF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378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fld id="{6F53A3C5-B0D0-48F0-986A-860FE83A02FF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664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FD8CB-70E6-4959-ABBC-1073DEE70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16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imes" panose="02020603050405020304" pitchFamily="18" charset="0"/>
              </a:defRPr>
            </a:lvl1pPr>
          </a:lstStyle>
          <a:p>
            <a:fld id="{4C4876CB-3D32-45D6-9655-D1039BD58464}" type="datetime1">
              <a:rPr lang="en-US" altLang="en-US"/>
              <a:pPr/>
              <a:t>10/13/2015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DB117-BCF7-48E4-AEC4-4CAEFA800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89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716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5638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itchFamily="-105" charset="0"/>
                <a:ea typeface="+mn-ea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56388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itchFamily="-105" charset="0"/>
                <a:ea typeface="+mn-ea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5638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0CB94E3-3F1A-4386-AD41-D36C96ED373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600">
          <a:solidFill>
            <a:schemeClr val="tx2"/>
          </a:solidFill>
          <a:latin typeface="Tahoma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600">
          <a:solidFill>
            <a:schemeClr val="tx2"/>
          </a:solidFill>
          <a:latin typeface="Tahoma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600">
          <a:solidFill>
            <a:schemeClr val="tx2"/>
          </a:solidFill>
          <a:latin typeface="Tahoma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600">
          <a:solidFill>
            <a:schemeClr val="tx2"/>
          </a:solidFill>
          <a:latin typeface="Tahoma" charset="0"/>
          <a:ea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8"/>
          <p:cNvSpPr>
            <a:spLocks noGrp="1"/>
          </p:cNvSpPr>
          <p:nvPr>
            <p:ph type="title"/>
          </p:nvPr>
        </p:nvSpPr>
        <p:spPr>
          <a:xfrm>
            <a:off x="24063" y="248653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</a:t>
            </a:r>
          </a:p>
        </p:txBody>
      </p:sp>
      <p:sp>
        <p:nvSpPr>
          <p:cNvPr id="7171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</a:rPr>
              <a:t>moving away from the source…</a:t>
            </a:r>
          </a:p>
        </p:txBody>
      </p:sp>
      <p:pic>
        <p:nvPicPr>
          <p:cNvPr id="7172" name="Picture 2" descr="source_to_sink_fig_edited.jpg                                  000042C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4"/>
          <p:cNvSpPr>
            <a:spLocks noChangeShapeType="1"/>
          </p:cNvSpPr>
          <p:nvPr/>
        </p:nvSpPr>
        <p:spPr bwMode="auto">
          <a:xfrm>
            <a:off x="76200" y="1143000"/>
            <a:ext cx="8915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762000" y="3429000"/>
            <a:ext cx="1905000" cy="1066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6172200" y="2667000"/>
            <a:ext cx="1752600" cy="1066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38600" y="2514600"/>
            <a:ext cx="41910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Erosion by overland flow occurs once enough flow accumulates to overcome the </a:t>
            </a:r>
            <a:r>
              <a:rPr lang="en-US" alt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erosion resistance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of the ground surface. 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8" descr="NevadaRoadCut2.jpg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80772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030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6705600" cy="5562600"/>
          </a:xfrm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</a:rPr>
              <a:t>	Precipitation that runs off as overland flow can cause substantial erosion once enough flow accumulates to incise the ground surface.  </a:t>
            </a:r>
          </a:p>
        </p:txBody>
      </p:sp>
      <p:sp>
        <p:nvSpPr>
          <p:cNvPr id="17412" name="Line 1031"/>
          <p:cNvSpPr>
            <a:spLocks noChangeShapeType="1"/>
          </p:cNvSpPr>
          <p:nvPr/>
        </p:nvSpPr>
        <p:spPr bwMode="auto">
          <a:xfrm flipH="1">
            <a:off x="7772400" y="1371600"/>
            <a:ext cx="990600" cy="8382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7413" name="Text Box 1032"/>
          <p:cNvSpPr txBox="1">
            <a:spLocks noChangeArrowheads="1"/>
          </p:cNvSpPr>
          <p:nvPr/>
        </p:nvSpPr>
        <p:spPr bwMode="auto">
          <a:xfrm>
            <a:off x="7297218" y="1654900"/>
            <a:ext cx="5132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3200" dirty="0" err="1">
                <a:solidFill>
                  <a:srgbClr val="FFC000"/>
                </a:solidFill>
                <a:latin typeface="Calibri" panose="020F0502020204030204" pitchFamily="34" charset="0"/>
              </a:rPr>
              <a:t>X</a:t>
            </a:r>
            <a:r>
              <a:rPr lang="en-US" altLang="en-US" sz="3200" baseline="-25000" dirty="0" err="1">
                <a:solidFill>
                  <a:srgbClr val="FFC000"/>
                </a:solidFill>
                <a:latin typeface="Calibri" panose="020F0502020204030204" pitchFamily="34" charset="0"/>
              </a:rPr>
              <a:t>c</a:t>
            </a:r>
            <a:endParaRPr lang="en-US" altLang="en-US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Text Box 1034"/>
          <p:cNvSpPr txBox="1">
            <a:spLocks noChangeArrowheads="1"/>
          </p:cNvSpPr>
          <p:nvPr/>
        </p:nvSpPr>
        <p:spPr bwMode="auto">
          <a:xfrm>
            <a:off x="846138" y="6019800"/>
            <a:ext cx="6869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X</a:t>
            </a:r>
            <a:r>
              <a:rPr lang="en-US" altLang="en-US" b="1" baseline="-25000" dirty="0" err="1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en-US" altLang="en-US" b="1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is the critical distance needed to incise a channel.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44196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	Badlands environments are an extreme example where </a:t>
            </a:r>
            <a:r>
              <a:rPr lang="en-US" altLang="en-US" b="1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Xc</a:t>
            </a:r>
            <a:r>
              <a:rPr lang="en-US" altLang="en-US" dirty="0" smtClean="0">
                <a:latin typeface="Calibri" panose="020F0502020204030204" pitchFamily="34" charset="0"/>
              </a:rPr>
              <a:t> may be just centimeters</a:t>
            </a:r>
          </a:p>
        </p:txBody>
      </p:sp>
      <p:pic>
        <p:nvPicPr>
          <p:cNvPr id="18435" name="Picture 5" descr="&#10;Badlands2.jpg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44196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	</a:t>
            </a:r>
            <a:r>
              <a:rPr lang="en-US" altLang="en-US" dirty="0" err="1" smtClean="0">
                <a:latin typeface="Calibri" panose="020F0502020204030204" pitchFamily="34" charset="0"/>
              </a:rPr>
              <a:t>Unchanneled</a:t>
            </a:r>
            <a:r>
              <a:rPr lang="en-US" altLang="en-US" dirty="0" smtClean="0">
                <a:latin typeface="Calibri" panose="020F0502020204030204" pitchFamily="34" charset="0"/>
              </a:rPr>
              <a:t> valleys occur where the erosion resistance of the ground surface is high relative to the amount of overland flow </a:t>
            </a:r>
            <a:r>
              <a:rPr lang="en-US" alt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Xc</a:t>
            </a:r>
            <a:r>
              <a:rPr lang="en-US" altLang="en-US" dirty="0" smtClean="0">
                <a:latin typeface="Calibri" panose="020F0502020204030204" pitchFamily="34" charset="0"/>
              </a:rPr>
              <a:t> is very large.</a:t>
            </a:r>
          </a:p>
        </p:txBody>
      </p:sp>
      <p:pic>
        <p:nvPicPr>
          <p:cNvPr id="19459" name="Picture 1029" descr="unchanneledvalley2.jpg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5438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SoCalgully2.jpg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12938"/>
            <a:ext cx="701040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44196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Entrenched channels and gullies can develop in landscapes where overgrazing decreases the erosion resistance of the valley floor  </a:t>
            </a:r>
          </a:p>
          <a:p>
            <a:r>
              <a:rPr lang="en-US" altLang="en-US" b="1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Xc</a:t>
            </a:r>
            <a:r>
              <a:rPr lang="en-US" altLang="en-US" dirty="0" smtClean="0">
                <a:latin typeface="Calibri" panose="020F0502020204030204" pitchFamily="34" charset="0"/>
              </a:rPr>
              <a:t> was large, became smaller…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128337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Overland Flow</a:t>
            </a:r>
          </a:p>
        </p:txBody>
      </p:sp>
      <p:sp>
        <p:nvSpPr>
          <p:cNvPr id="21507" name="Line 1027"/>
          <p:cNvSpPr>
            <a:spLocks noChangeShapeType="1"/>
          </p:cNvSpPr>
          <p:nvPr/>
        </p:nvSpPr>
        <p:spPr bwMode="auto">
          <a:xfrm>
            <a:off x="304800" y="990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1508" name="Text Box 1040"/>
          <p:cNvSpPr txBox="1">
            <a:spLocks noChangeArrowheads="1"/>
          </p:cNvSpPr>
          <p:nvPr/>
        </p:nvSpPr>
        <p:spPr bwMode="auto">
          <a:xfrm>
            <a:off x="609600" y="1219200"/>
            <a:ext cx="37338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000">
                <a:latin typeface="Calibri" panose="020F0502020204030204" pitchFamily="34" charset="0"/>
              </a:rPr>
              <a:t>Erosion by overland flow is rare in forested mountain landscapes because:</a:t>
            </a:r>
          </a:p>
          <a:p>
            <a:endParaRPr lang="en-US" altLang="en-US" sz="200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>
                <a:latin typeface="Calibri" panose="020F0502020204030204" pitchFamily="34" charset="0"/>
              </a:rPr>
              <a:t>  rainfall tends to infiltrate into the ground</a:t>
            </a:r>
          </a:p>
          <a:p>
            <a:pPr>
              <a:buFontTx/>
              <a:buChar char="•"/>
            </a:pPr>
            <a:endParaRPr lang="en-US" altLang="en-US" sz="200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2000">
                <a:latin typeface="Calibri" panose="020F0502020204030204" pitchFamily="34" charset="0"/>
              </a:rPr>
              <a:t>  the ground has substantial erosion resistance due to vegetation</a:t>
            </a:r>
            <a:r>
              <a:rPr lang="en-US" altLang="en-US">
                <a:latin typeface="Calibri" panose="020F0502020204030204" pitchFamily="34" charset="0"/>
              </a:rPr>
              <a:t> </a:t>
            </a:r>
          </a:p>
          <a:p>
            <a:pPr>
              <a:buFontTx/>
              <a:buChar char="•"/>
            </a:pPr>
            <a:endParaRPr lang="en-US" altLang="en-US">
              <a:latin typeface="Calibri" panose="020F0502020204030204" pitchFamily="34" charset="0"/>
            </a:endParaRPr>
          </a:p>
          <a:p>
            <a:r>
              <a:rPr lang="en-US" altLang="en-US" sz="2000">
                <a:latin typeface="Calibri" panose="020F0502020204030204" pitchFamily="34" charset="0"/>
              </a:rPr>
              <a:t>Erosion by overland flow is most common in disturbed or semi-arid landscapes</a:t>
            </a:r>
            <a:endParaRPr lang="en-US" altLang="en-US">
              <a:latin typeface="Calibri" panose="020F0502020204030204" pitchFamily="34" charset="0"/>
            </a:endParaRPr>
          </a:p>
          <a:p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1509" name="Picture 1041" descr="channelhead.jpg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0"/>
            <a:ext cx="4475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91000" y="2286000"/>
            <a:ext cx="40386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ahoma" panose="020B0604030504040204" pitchFamily="34" charset="0"/>
              </a:rPr>
              <a:t>	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Landslides involve the downslope movement of soil and/or rock under the influence of gravity and may be either slow and gradual or rapid and catastrophic.</a:t>
            </a:r>
          </a:p>
        </p:txBody>
      </p:sp>
    </p:spTree>
    <p:extLst>
      <p:ext uri="{BB962C8B-B14F-4D97-AF65-F5344CB8AC3E}">
        <p14:creationId xmlns:p14="http://schemas.microsoft.com/office/powerpoint/2010/main" val="6505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01613"/>
            <a:ext cx="7772400" cy="1143000"/>
          </a:xfrm>
        </p:spPr>
        <p:txBody>
          <a:bodyPr/>
          <a:lstStyle/>
          <a:p>
            <a:r>
              <a:rPr lang="en-US" altLang="en-US" dirty="0" err="1" smtClean="0"/>
              <a:t>Landsliding</a:t>
            </a:r>
            <a:endParaRPr lang="en-US" altLang="en-US" dirty="0" smtClean="0"/>
          </a:p>
        </p:txBody>
      </p:sp>
      <p:sp>
        <p:nvSpPr>
          <p:cNvPr id="15363" name="Line 1027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15364" name="Picture 1028" descr="mountain fresco 2                                              0007BD65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0"/>
            <a:ext cx="459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1029"/>
          <p:cNvSpPr>
            <a:spLocks noChangeShapeType="1"/>
          </p:cNvSpPr>
          <p:nvPr/>
        </p:nvSpPr>
        <p:spPr bwMode="auto">
          <a:xfrm>
            <a:off x="5486400" y="4038600"/>
            <a:ext cx="3048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6" name="Line 1030"/>
          <p:cNvSpPr>
            <a:spLocks noChangeShapeType="1"/>
          </p:cNvSpPr>
          <p:nvPr/>
        </p:nvSpPr>
        <p:spPr bwMode="auto">
          <a:xfrm flipH="1" flipV="1">
            <a:off x="7315200" y="5638800"/>
            <a:ext cx="4572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auto">
          <a:xfrm>
            <a:off x="6172200" y="2514600"/>
            <a:ext cx="762000" cy="2133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8" name="Line 1032"/>
          <p:cNvSpPr>
            <a:spLocks noChangeShapeType="1"/>
          </p:cNvSpPr>
          <p:nvPr/>
        </p:nvSpPr>
        <p:spPr bwMode="auto">
          <a:xfrm flipH="1">
            <a:off x="7772400" y="4572000"/>
            <a:ext cx="1371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9" name="Text Box 1033"/>
          <p:cNvSpPr txBox="1">
            <a:spLocks noChangeArrowheads="1"/>
          </p:cNvSpPr>
          <p:nvPr/>
        </p:nvSpPr>
        <p:spPr bwMode="auto">
          <a:xfrm>
            <a:off x="4708525" y="3587750"/>
            <a:ext cx="1124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Soil Creep</a:t>
            </a:r>
          </a:p>
        </p:txBody>
      </p:sp>
      <p:sp>
        <p:nvSpPr>
          <p:cNvPr id="15370" name="Text Box 1034"/>
          <p:cNvSpPr txBox="1">
            <a:spLocks noChangeArrowheads="1"/>
          </p:cNvSpPr>
          <p:nvPr/>
        </p:nvSpPr>
        <p:spPr bwMode="auto">
          <a:xfrm>
            <a:off x="4938372" y="2128322"/>
            <a:ext cx="1237839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 dirty="0" err="1">
                <a:solidFill>
                  <a:srgbClr val="FFFF00"/>
                </a:solidFill>
                <a:latin typeface="Calibri" panose="020F0502020204030204" pitchFamily="34" charset="0"/>
              </a:rPr>
              <a:t>Landsliding</a:t>
            </a:r>
            <a:endParaRPr lang="en-US" alt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5371" name="Text Box 1035"/>
          <p:cNvSpPr txBox="1">
            <a:spLocks noChangeArrowheads="1"/>
          </p:cNvSpPr>
          <p:nvPr/>
        </p:nvSpPr>
        <p:spPr bwMode="auto">
          <a:xfrm>
            <a:off x="7620000" y="6172200"/>
            <a:ext cx="1396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15372" name="Text Box 1036"/>
          <p:cNvSpPr txBox="1">
            <a:spLocks noChangeArrowheads="1"/>
          </p:cNvSpPr>
          <p:nvPr/>
        </p:nvSpPr>
        <p:spPr bwMode="auto">
          <a:xfrm>
            <a:off x="7848600" y="3832225"/>
            <a:ext cx="110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Upstream</a:t>
            </a:r>
          </a:p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Input</a:t>
            </a:r>
          </a:p>
        </p:txBody>
      </p:sp>
      <p:sp>
        <p:nvSpPr>
          <p:cNvPr id="15373" name="Rectangle 1037"/>
          <p:cNvSpPr>
            <a:spLocks noChangeArrowheads="1"/>
          </p:cNvSpPr>
          <p:nvPr/>
        </p:nvSpPr>
        <p:spPr bwMode="auto">
          <a:xfrm>
            <a:off x="5638800" y="4724400"/>
            <a:ext cx="2133600" cy="9144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>
                <a:solidFill>
                  <a:schemeClr val="accent2"/>
                </a:solidFill>
                <a:latin typeface="Calibri" panose="020F0502020204030204" pitchFamily="34" charset="0"/>
              </a:rPr>
              <a:t>Stream Reach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374" name="Text Box 1038"/>
          <p:cNvSpPr txBox="1">
            <a:spLocks noChangeArrowheads="1"/>
          </p:cNvSpPr>
          <p:nvPr/>
        </p:nvSpPr>
        <p:spPr bwMode="auto">
          <a:xfrm>
            <a:off x="4419600" y="5508625"/>
            <a:ext cx="1752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Downstream</a:t>
            </a:r>
          </a:p>
          <a:p>
            <a:pPr algn="ctr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Output</a:t>
            </a:r>
          </a:p>
        </p:txBody>
      </p:sp>
      <p:sp>
        <p:nvSpPr>
          <p:cNvPr id="15375" name="Line 1039"/>
          <p:cNvSpPr>
            <a:spLocks noChangeShapeType="1"/>
          </p:cNvSpPr>
          <p:nvPr/>
        </p:nvSpPr>
        <p:spPr bwMode="auto">
          <a:xfrm flipH="1">
            <a:off x="5257800" y="5867400"/>
            <a:ext cx="8382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76" name="Text Box 1041"/>
          <p:cNvSpPr txBox="1">
            <a:spLocks noChangeArrowheads="1"/>
          </p:cNvSpPr>
          <p:nvPr/>
        </p:nvSpPr>
        <p:spPr bwMode="auto">
          <a:xfrm>
            <a:off x="669925" y="1558258"/>
            <a:ext cx="32924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 smtClean="0">
                <a:latin typeface="+mn-lt"/>
              </a:rPr>
              <a:t>Rapid, infrequent inputs of large volumes of sediment.</a:t>
            </a:r>
          </a:p>
          <a:p>
            <a:endParaRPr lang="en-US" altLang="en-US" dirty="0" smtClean="0">
              <a:latin typeface="+mn-lt"/>
            </a:endParaRPr>
          </a:p>
          <a:p>
            <a:r>
              <a:rPr lang="en-US" altLang="en-US" dirty="0" smtClean="0">
                <a:latin typeface="+mn-lt"/>
              </a:rPr>
              <a:t>Rates of delivery set by landslide frequency, which is often centuries to millennia at a point. 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0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bigslide.jpg 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70185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Bedrock landslides</a:t>
            </a: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1435768"/>
            <a:ext cx="3962400" cy="4419600"/>
          </a:xfrm>
        </p:spPr>
        <p:txBody>
          <a:bodyPr/>
          <a:lstStyle/>
          <a:p>
            <a:r>
              <a:rPr lang="en-US" altLang="en-US" dirty="0" smtClean="0"/>
              <a:t>EARTH FLOWS: some </a:t>
            </a:r>
            <a:r>
              <a:rPr lang="en-US" altLang="en-US" dirty="0" smtClean="0"/>
              <a:t>internal deformation </a:t>
            </a:r>
          </a:p>
          <a:p>
            <a:r>
              <a:rPr lang="en-US" altLang="en-US" dirty="0" smtClean="0"/>
              <a:t>typically slow</a:t>
            </a:r>
          </a:p>
          <a:p>
            <a:r>
              <a:rPr lang="en-US" altLang="en-US" dirty="0" smtClean="0"/>
              <a:t>relatively little water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3557" name="Line 7"/>
          <p:cNvSpPr>
            <a:spLocks noChangeShapeType="1"/>
          </p:cNvSpPr>
          <p:nvPr/>
        </p:nvSpPr>
        <p:spPr bwMode="auto">
          <a:xfrm>
            <a:off x="304800" y="990600"/>
            <a:ext cx="411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6396335"/>
            <a:ext cx="21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+mj-lt"/>
              </a:rPr>
              <a:t>Earth flow in NZ</a:t>
            </a:r>
            <a:endParaRPr lang="en-US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ToltSlides.jpg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0"/>
            <a:ext cx="4487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38101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Soil landslides</a:t>
            </a: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4343400" cy="4419600"/>
          </a:xfrm>
        </p:spPr>
        <p:txBody>
          <a:bodyPr/>
          <a:lstStyle/>
          <a:p>
            <a:r>
              <a:rPr lang="en-US" altLang="en-US" dirty="0" smtClean="0"/>
              <a:t>DEBRIS FLOWS: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/>
              <a:t>lots </a:t>
            </a:r>
            <a:r>
              <a:rPr lang="en-US" altLang="en-US" dirty="0" smtClean="0"/>
              <a:t>of internal deformation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/>
              <a:t>rapid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/>
              <a:t>relatively high water content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fluid-like flow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Failure typically occurs along well-defined shear plane at soil-bedrock interface.</a:t>
            </a:r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304800" y="990600"/>
            <a:ext cx="411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24400" y="6364251"/>
            <a:ext cx="3190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+mj-lt"/>
              </a:rPr>
              <a:t>Debris flows along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Tolt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R</a:t>
            </a:r>
            <a:endParaRPr lang="en-US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05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Weathering, soil &amp; erosion…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5029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Sediment regime: amount, size, characteristic sediment transport style in a river is governed by the amount and size of material delivered from both hillslopes and upstream</a:t>
            </a:r>
          </a:p>
          <a:p>
            <a:pPr>
              <a:lnSpc>
                <a:spcPct val="90000"/>
              </a:lnSpc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This, in turn, depends on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erosional processes (today’s lecture)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weathering rates &amp; style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rock properties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soil properties</a:t>
            </a:r>
          </a:p>
          <a:p>
            <a:pPr>
              <a:lnSpc>
                <a:spcPct val="90000"/>
              </a:lnSpc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8197" name="Picture 5" descr="bigboulder2.jpg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219200"/>
            <a:ext cx="34163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0350" y="282575"/>
            <a:ext cx="7772400" cy="1143000"/>
          </a:xfrm>
        </p:spPr>
        <p:txBody>
          <a:bodyPr/>
          <a:lstStyle/>
          <a:p>
            <a:r>
              <a:rPr lang="en-US" altLang="en-US" dirty="0"/>
              <a:t>L</a:t>
            </a:r>
            <a:r>
              <a:rPr lang="en-US" altLang="en-US" dirty="0" smtClean="0"/>
              <a:t>andslides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60350" y="1371600"/>
            <a:ext cx="4159250" cy="4419600"/>
          </a:xfrm>
        </p:spPr>
        <p:txBody>
          <a:bodyPr/>
          <a:lstStyle/>
          <a:p>
            <a:r>
              <a:rPr lang="en-US" altLang="en-US" dirty="0" smtClean="0"/>
              <a:t>Bedrock landslides can limit the relief of mountain ranges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Mt. Cook, New Zealand:</a:t>
            </a:r>
          </a:p>
          <a:p>
            <a:pPr lvl="1"/>
            <a:r>
              <a:rPr lang="en-US" altLang="en-US" dirty="0" smtClean="0"/>
              <a:t>top 10 meters of summit fell away in a massive landslide/avalanche on December 14, 1991. </a:t>
            </a:r>
          </a:p>
        </p:txBody>
      </p:sp>
      <p:pic>
        <p:nvPicPr>
          <p:cNvPr id="25604" name="Picture 1029" descr="MtCook2.jpg  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4180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1030"/>
          <p:cNvSpPr>
            <a:spLocks noChangeShapeType="1"/>
          </p:cNvSpPr>
          <p:nvPr/>
        </p:nvSpPr>
        <p:spPr bwMode="auto">
          <a:xfrm>
            <a:off x="304800" y="1219200"/>
            <a:ext cx="411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1031"/>
          <p:cNvSpPr txBox="1">
            <a:spLocks noChangeArrowheads="1"/>
          </p:cNvSpPr>
          <p:nvPr/>
        </p:nvSpPr>
        <p:spPr bwMode="auto">
          <a:xfrm>
            <a:off x="7086600" y="152400"/>
            <a:ext cx="946150" cy="473075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</a:rPr>
              <a:t>Scarp</a:t>
            </a:r>
          </a:p>
        </p:txBody>
      </p:sp>
      <p:sp>
        <p:nvSpPr>
          <p:cNvPr id="25607" name="Text Box 1032"/>
          <p:cNvSpPr txBox="1">
            <a:spLocks noChangeArrowheads="1"/>
          </p:cNvSpPr>
          <p:nvPr/>
        </p:nvSpPr>
        <p:spPr bwMode="auto">
          <a:xfrm>
            <a:off x="7620000" y="2438400"/>
            <a:ext cx="1163638" cy="84137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</a:rPr>
              <a:t>Runout</a:t>
            </a:r>
          </a:p>
          <a:p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</a:rPr>
              <a:t>zone</a:t>
            </a:r>
          </a:p>
        </p:txBody>
      </p:sp>
      <p:sp>
        <p:nvSpPr>
          <p:cNvPr id="25608" name="Text Box 1033"/>
          <p:cNvSpPr txBox="1">
            <a:spLocks noChangeArrowheads="1"/>
          </p:cNvSpPr>
          <p:nvPr/>
        </p:nvSpPr>
        <p:spPr bwMode="auto">
          <a:xfrm>
            <a:off x="6934200" y="5867400"/>
            <a:ext cx="1204913" cy="47307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ahoma" panose="020B0604030504040204" pitchFamily="34" charset="0"/>
              </a:rPr>
              <a:t>Deposit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0100" y="1485900"/>
            <a:ext cx="3810000" cy="18769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Glaciers can both entrain loose surface materials and gouge deeply into bedrock.</a:t>
            </a:r>
          </a:p>
        </p:txBody>
      </p:sp>
      <p:pic>
        <p:nvPicPr>
          <p:cNvPr id="7" name="Picture 6" descr="glacier2.jpg 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77126"/>
            <a:ext cx="435085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90501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Glacial Erosion</a:t>
            </a:r>
          </a:p>
        </p:txBody>
      </p:sp>
      <p:sp>
        <p:nvSpPr>
          <p:cNvPr id="28675" name="Line 1027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Text Box 1040"/>
          <p:cNvSpPr txBox="1">
            <a:spLocks noChangeArrowheads="1"/>
          </p:cNvSpPr>
          <p:nvPr/>
        </p:nvSpPr>
        <p:spPr bwMode="auto">
          <a:xfrm>
            <a:off x="609600" y="1524000"/>
            <a:ext cx="32924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+mn-lt"/>
              </a:rPr>
              <a:t>Rapid erosion of material from above perennial snow line.</a:t>
            </a:r>
          </a:p>
          <a:p>
            <a:endParaRPr lang="en-US" altLang="en-US" dirty="0">
              <a:latin typeface="+mn-lt"/>
            </a:endParaRPr>
          </a:p>
          <a:p>
            <a:r>
              <a:rPr lang="en-US" altLang="en-US" dirty="0">
                <a:latin typeface="+mn-lt"/>
              </a:rPr>
              <a:t>Rates can exceed </a:t>
            </a:r>
          </a:p>
          <a:p>
            <a:r>
              <a:rPr lang="en-US" altLang="en-US" dirty="0">
                <a:latin typeface="+mn-lt"/>
              </a:rPr>
              <a:t>10 mm yr</a:t>
            </a:r>
            <a:r>
              <a:rPr lang="en-US" altLang="en-US" baseline="30000" dirty="0">
                <a:latin typeface="+mn-lt"/>
              </a:rPr>
              <a:t>-1</a:t>
            </a:r>
            <a:r>
              <a:rPr lang="en-US" altLang="en-US" dirty="0">
                <a:latin typeface="+mn-lt"/>
              </a:rPr>
              <a:t>.</a:t>
            </a:r>
          </a:p>
          <a:p>
            <a:endParaRPr lang="en-US" altLang="en-US" dirty="0">
              <a:latin typeface="+mn-lt"/>
            </a:endParaRPr>
          </a:p>
          <a:p>
            <a:r>
              <a:rPr lang="en-US" altLang="en-US" dirty="0">
                <a:latin typeface="+mn-lt"/>
              </a:rPr>
              <a:t>Processes of erosion and rates depend on temperature, glacier size, precipitation rate, etc...  </a:t>
            </a:r>
          </a:p>
        </p:txBody>
      </p:sp>
      <p:pic>
        <p:nvPicPr>
          <p:cNvPr id="28677" name="Picture 1041" descr="&#10;Yosemite2.jpg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0"/>
            <a:ext cx="458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4953000" y="1524000"/>
            <a:ext cx="2971800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Rivers can carve deeply into bedrock and such incision provides another source of sediment.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86200" y="3723144"/>
            <a:ext cx="45339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i="1" dirty="0">
                <a:solidFill>
                  <a:srgbClr val="000000"/>
                </a:solidFill>
                <a:latin typeface="Tahoma" panose="020B0604030504040204" pitchFamily="34" charset="0"/>
              </a:rPr>
              <a:t>In the world there is nothing more submissive and weak than water. Yet for attacking that which is hard and strong nothing can surpass it.</a:t>
            </a:r>
          </a:p>
          <a:p>
            <a:endParaRPr lang="en-US" altLang="en-US" i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r"/>
            <a:r>
              <a:rPr lang="en-US" altLang="en-US" i="1" dirty="0">
                <a:solidFill>
                  <a:srgbClr val="000000"/>
                </a:solidFill>
                <a:latin typeface="Tahoma" panose="020B0604030504040204" pitchFamily="34" charset="0"/>
              </a:rPr>
              <a:t>- Lao-Tzu, 6th century B.C.</a:t>
            </a:r>
            <a:endParaRPr lang="en-US" altLang="en-US" sz="12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9533" y="256674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River Incision</a:t>
            </a:r>
          </a:p>
        </p:txBody>
      </p:sp>
      <p:sp>
        <p:nvSpPr>
          <p:cNvPr id="30723" name="Line 1027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1040"/>
          <p:cNvSpPr txBox="1">
            <a:spLocks noChangeArrowheads="1"/>
          </p:cNvSpPr>
          <p:nvPr/>
        </p:nvSpPr>
        <p:spPr bwMode="auto">
          <a:xfrm>
            <a:off x="515187" y="1592180"/>
            <a:ext cx="365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2000" dirty="0">
                <a:latin typeface="+mn-lt"/>
              </a:rPr>
              <a:t>Erosion = f (discharge, channel width, slope)</a:t>
            </a:r>
          </a:p>
          <a:p>
            <a:endParaRPr lang="en-US" altLang="en-US" sz="2000" dirty="0">
              <a:latin typeface="+mn-lt"/>
            </a:endParaRPr>
          </a:p>
          <a:p>
            <a:r>
              <a:rPr lang="en-US" altLang="en-US" sz="2000" dirty="0">
                <a:latin typeface="+mn-lt"/>
              </a:rPr>
              <a:t>More water in a narrower channel down a steeper slope means faster river incision </a:t>
            </a:r>
          </a:p>
          <a:p>
            <a:endParaRPr lang="en-US" altLang="en-US" dirty="0">
              <a:latin typeface="+mn-lt"/>
            </a:endParaRPr>
          </a:p>
          <a:p>
            <a:r>
              <a:rPr lang="en-US" altLang="en-US" sz="2000" dirty="0">
                <a:latin typeface="+mn-lt"/>
              </a:rPr>
              <a:t>Rates of bedrock river incision typically range from &lt;0.01 mm yr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 to 1 mm yr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, but can exceed 5 mm yr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 in extreme topography. </a:t>
            </a:r>
          </a:p>
        </p:txBody>
      </p:sp>
      <p:pic>
        <p:nvPicPr>
          <p:cNvPr id="30725" name="Picture 1041" descr="&#10;mt.river2.jpg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0"/>
            <a:ext cx="451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212725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River Incision</a:t>
            </a: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27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24400" y="2917825"/>
            <a:ext cx="3886200" cy="1569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Bank erosion recycles material stored on the valley bottom, typically in the floodplain. </a:t>
            </a:r>
          </a:p>
        </p:txBody>
      </p:sp>
    </p:spTree>
    <p:extLst>
      <p:ext uri="{BB962C8B-B14F-4D97-AF65-F5344CB8AC3E}">
        <p14:creationId xmlns:p14="http://schemas.microsoft.com/office/powerpoint/2010/main" val="12718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Bank erosion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581400" cy="4419600"/>
          </a:xfrm>
        </p:spPr>
        <p:txBody>
          <a:bodyPr/>
          <a:lstStyle/>
          <a:p>
            <a:r>
              <a:rPr lang="en-US" altLang="en-US" dirty="0" smtClean="0"/>
              <a:t>reworking valley-bottom sediments</a:t>
            </a:r>
          </a:p>
          <a:p>
            <a:r>
              <a:rPr lang="en-US" altLang="en-US" dirty="0" smtClean="0"/>
              <a:t>entraining sediments delivered by other erosional processes</a:t>
            </a:r>
          </a:p>
        </p:txBody>
      </p:sp>
      <p:pic>
        <p:nvPicPr>
          <p:cNvPr id="3379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500" y="6307876"/>
            <a:ext cx="213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  <a:latin typeface="+mj-lt"/>
              </a:rPr>
              <a:t>Rangitata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R., NZ</a:t>
            </a:r>
            <a:endParaRPr lang="en-US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2558"/>
            <a:ext cx="7772400" cy="1143000"/>
          </a:xfrm>
        </p:spPr>
        <p:txBody>
          <a:bodyPr/>
          <a:lstStyle/>
          <a:p>
            <a:r>
              <a:rPr lang="en-US" altLang="en-US" smtClean="0"/>
              <a:t>Factors controlling erosion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85900"/>
            <a:ext cx="2768600" cy="4419600"/>
          </a:xfrm>
        </p:spPr>
        <p:txBody>
          <a:bodyPr/>
          <a:lstStyle/>
          <a:p>
            <a:r>
              <a:rPr lang="en-US" altLang="en-US" dirty="0" smtClean="0"/>
              <a:t>climate  </a:t>
            </a:r>
          </a:p>
          <a:p>
            <a:r>
              <a:rPr lang="en-US" altLang="en-US" dirty="0" smtClean="0"/>
              <a:t>topography/slope </a:t>
            </a:r>
          </a:p>
          <a:p>
            <a:r>
              <a:rPr lang="en-US" altLang="en-US" dirty="0" smtClean="0"/>
              <a:t>vegetation</a:t>
            </a:r>
          </a:p>
          <a:p>
            <a:r>
              <a:rPr lang="en-US" altLang="en-US" dirty="0" smtClean="0"/>
              <a:t>lithology/erodibility</a:t>
            </a:r>
          </a:p>
          <a:p>
            <a:r>
              <a:rPr lang="en-US" altLang="en-US" dirty="0" smtClean="0"/>
              <a:t>land-use</a:t>
            </a:r>
          </a:p>
          <a:p>
            <a:endParaRPr lang="en-US" altLang="en-US" dirty="0" smtClean="0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685800" y="1143000"/>
            <a:ext cx="7696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457826"/>
            <a:ext cx="6146800" cy="44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286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Climate</a:t>
            </a:r>
          </a:p>
        </p:txBody>
      </p:sp>
      <p:sp>
        <p:nvSpPr>
          <p:cNvPr id="36867" name="Content Placeholder 6"/>
          <p:cNvSpPr>
            <a:spLocks noGrp="1"/>
          </p:cNvSpPr>
          <p:nvPr>
            <p:ph idx="1"/>
          </p:nvPr>
        </p:nvSpPr>
        <p:spPr>
          <a:xfrm>
            <a:off x="381000" y="1371600"/>
            <a:ext cx="2514600" cy="4419600"/>
          </a:xfrm>
        </p:spPr>
        <p:txBody>
          <a:bodyPr/>
          <a:lstStyle/>
          <a:p>
            <a:r>
              <a:rPr lang="en-US" altLang="en-US" dirty="0" err="1" smtClean="0"/>
              <a:t>precip</a:t>
            </a:r>
            <a:r>
              <a:rPr lang="en-US" altLang="en-US" dirty="0" smtClean="0"/>
              <a:t> &amp; veg.</a:t>
            </a:r>
          </a:p>
          <a:p>
            <a:endParaRPr lang="en-US" altLang="en-US" dirty="0" smtClean="0"/>
          </a:p>
          <a:p>
            <a:r>
              <a:rPr lang="en-US" altLang="en-US" b="1" dirty="0" smtClean="0"/>
              <a:t>sediment yield: </a:t>
            </a:r>
            <a:r>
              <a:rPr lang="en-US" altLang="en-US" dirty="0" smtClean="0"/>
              <a:t>total amount of sediment generated by a particular landscape </a:t>
            </a:r>
            <a:endParaRPr lang="en-US" altLang="en-US" b="1" dirty="0" smtClean="0"/>
          </a:p>
        </p:txBody>
      </p:sp>
      <p:pic>
        <p:nvPicPr>
          <p:cNvPr id="36868" name="Picture 3" descr="S:\Geomorph figs\Langb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81" y="1335505"/>
            <a:ext cx="6070835" cy="4937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517525" y="62325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6870" name="Line 4"/>
          <p:cNvSpPr>
            <a:spLocks noChangeShapeType="1"/>
          </p:cNvSpPr>
          <p:nvPr/>
        </p:nvSpPr>
        <p:spPr bwMode="auto">
          <a:xfrm>
            <a:off x="685800" y="1143000"/>
            <a:ext cx="7696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6700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Sediment Budget</a:t>
            </a:r>
          </a:p>
        </p:txBody>
      </p:sp>
      <p:sp>
        <p:nvSpPr>
          <p:cNvPr id="9219" name="Content Placeholder 20"/>
          <p:cNvSpPr>
            <a:spLocks noGrp="1"/>
          </p:cNvSpPr>
          <p:nvPr>
            <p:ph idx="1"/>
          </p:nvPr>
        </p:nvSpPr>
        <p:spPr>
          <a:xfrm>
            <a:off x="304800" y="1447800"/>
            <a:ext cx="9144000" cy="44196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along a stream reach: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9221" name="Picture 7" descr="mountain fresco 2                                              0007BD65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0"/>
            <a:ext cx="459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Line 8"/>
          <p:cNvSpPr>
            <a:spLocks noChangeShapeType="1"/>
          </p:cNvSpPr>
          <p:nvPr/>
        </p:nvSpPr>
        <p:spPr bwMode="auto">
          <a:xfrm>
            <a:off x="5486400" y="4038600"/>
            <a:ext cx="3048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23" name="Line 9"/>
          <p:cNvSpPr>
            <a:spLocks noChangeShapeType="1"/>
          </p:cNvSpPr>
          <p:nvPr/>
        </p:nvSpPr>
        <p:spPr bwMode="auto">
          <a:xfrm flipH="1" flipV="1">
            <a:off x="7315200" y="5638800"/>
            <a:ext cx="4572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24" name="Line 10"/>
          <p:cNvSpPr>
            <a:spLocks noChangeShapeType="1"/>
          </p:cNvSpPr>
          <p:nvPr/>
        </p:nvSpPr>
        <p:spPr bwMode="auto">
          <a:xfrm>
            <a:off x="6248400" y="2590800"/>
            <a:ext cx="685800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25" name="Line 11"/>
          <p:cNvSpPr>
            <a:spLocks noChangeShapeType="1"/>
          </p:cNvSpPr>
          <p:nvPr/>
        </p:nvSpPr>
        <p:spPr bwMode="auto">
          <a:xfrm flipH="1">
            <a:off x="7772400" y="4572000"/>
            <a:ext cx="1371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4708525" y="3587750"/>
            <a:ext cx="1124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Soil Creep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5029200" y="2133600"/>
            <a:ext cx="1237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Landsliding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7620000" y="6172200"/>
            <a:ext cx="1396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7848600" y="3832225"/>
            <a:ext cx="110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Upstream</a:t>
            </a:r>
          </a:p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Input</a:t>
            </a:r>
          </a:p>
        </p:txBody>
      </p:sp>
      <p:sp>
        <p:nvSpPr>
          <p:cNvPr id="9230" name="Rectangle 16"/>
          <p:cNvSpPr>
            <a:spLocks noChangeArrowheads="1"/>
          </p:cNvSpPr>
          <p:nvPr/>
        </p:nvSpPr>
        <p:spPr bwMode="auto">
          <a:xfrm>
            <a:off x="5638800" y="4724400"/>
            <a:ext cx="2133600" cy="9144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>
                <a:solidFill>
                  <a:schemeClr val="accent2"/>
                </a:solidFill>
                <a:latin typeface="Calibri" panose="020F0502020204030204" pitchFamily="34" charset="0"/>
              </a:rPr>
              <a:t>Stream Reach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4419600" y="5508625"/>
            <a:ext cx="1752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Downstream</a:t>
            </a:r>
          </a:p>
          <a:p>
            <a:pPr algn="ctr"/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Output</a:t>
            </a:r>
          </a:p>
        </p:txBody>
      </p:sp>
      <p:sp>
        <p:nvSpPr>
          <p:cNvPr id="9232" name="Line 19"/>
          <p:cNvSpPr>
            <a:spLocks noChangeShapeType="1"/>
          </p:cNvSpPr>
          <p:nvPr/>
        </p:nvSpPr>
        <p:spPr bwMode="auto">
          <a:xfrm flipH="1">
            <a:off x="5257800" y="5867400"/>
            <a:ext cx="8382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739985" y="2013257"/>
            <a:ext cx="2079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4000" dirty="0">
                <a:latin typeface="Calibri" panose="020F0502020204030204" pitchFamily="34" charset="0"/>
              </a:rPr>
              <a:t>I - O = </a:t>
            </a:r>
            <a:r>
              <a:rPr lang="el-GR" altLang="en-US" sz="4000" dirty="0" smtClean="0">
                <a:latin typeface="Calibri" panose="020F0502020204030204" pitchFamily="34" charset="0"/>
              </a:rPr>
              <a:t>Δ</a:t>
            </a:r>
            <a:r>
              <a:rPr lang="en-US" altLang="en-US" sz="4000" dirty="0" smtClean="0">
                <a:latin typeface="Calibri" panose="020F0502020204030204" pitchFamily="34" charset="0"/>
              </a:rPr>
              <a:t>S</a:t>
            </a:r>
            <a:endParaRPr lang="en-US" altLang="en-US" sz="4000" dirty="0">
              <a:latin typeface="Calibri" panose="020F0502020204030204" pitchFamily="34" charset="0"/>
            </a:endParaRPr>
          </a:p>
        </p:txBody>
      </p:sp>
      <p:sp>
        <p:nvSpPr>
          <p:cNvPr id="9234" name="Text Box 21"/>
          <p:cNvSpPr txBox="1">
            <a:spLocks noChangeArrowheads="1"/>
          </p:cNvSpPr>
          <p:nvPr/>
        </p:nvSpPr>
        <p:spPr bwMode="auto">
          <a:xfrm>
            <a:off x="228600" y="2971800"/>
            <a:ext cx="4038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Sediment inputs from upstream and across channel banks are balanced by either downstream sediment transport or changes in sediment storage.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785020"/>
            <a:ext cx="6858000" cy="68580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11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2590800" y="2133600"/>
            <a:ext cx="4648200" cy="2971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893" name="Text Box 15"/>
          <p:cNvSpPr txBox="1">
            <a:spLocks noChangeArrowheads="1"/>
          </p:cNvSpPr>
          <p:nvPr/>
        </p:nvSpPr>
        <p:spPr bwMode="auto">
          <a:xfrm>
            <a:off x="2743200" y="2362200"/>
            <a:ext cx="1988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 dirty="0">
                <a:latin typeface="+mj-lt"/>
              </a:rPr>
              <a:t>Olympic Mountains</a:t>
            </a:r>
            <a:endParaRPr lang="en-US" altLang="en-US" dirty="0">
              <a:latin typeface="+mj-lt"/>
            </a:endParaRPr>
          </a:p>
        </p:txBody>
      </p:sp>
      <p:sp>
        <p:nvSpPr>
          <p:cNvPr id="37894" name="Title 8"/>
          <p:cNvSpPr>
            <a:spLocks noGrp="1"/>
          </p:cNvSpPr>
          <p:nvPr>
            <p:ph type="title"/>
          </p:nvPr>
        </p:nvSpPr>
        <p:spPr>
          <a:xfrm>
            <a:off x="304800" y="21352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Slope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9"/>
          <p:cNvSpPr>
            <a:spLocks noGrp="1"/>
          </p:cNvSpPr>
          <p:nvPr>
            <p:ph type="title"/>
          </p:nvPr>
        </p:nvSpPr>
        <p:spPr>
          <a:xfrm>
            <a:off x="152400" y="90488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Erodibility</a:t>
            </a:r>
          </a:p>
        </p:txBody>
      </p:sp>
      <p:sp>
        <p:nvSpPr>
          <p:cNvPr id="38915" name="Content Placeholder 10"/>
          <p:cNvSpPr>
            <a:spLocks noGrp="1"/>
          </p:cNvSpPr>
          <p:nvPr>
            <p:ph idx="1"/>
          </p:nvPr>
        </p:nvSpPr>
        <p:spPr>
          <a:xfrm>
            <a:off x="152400" y="1371600"/>
            <a:ext cx="4267200" cy="4419600"/>
          </a:xfrm>
        </p:spPr>
        <p:txBody>
          <a:bodyPr/>
          <a:lstStyle/>
          <a:p>
            <a:r>
              <a:rPr lang="en-US" altLang="en-US" dirty="0" smtClean="0"/>
              <a:t>bedrock erodibility ranges over at least 5 orders of magnitude 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152400" y="990600"/>
            <a:ext cx="419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17" name="Picture 6" descr="Brokenrocks.jpg                                                000B642C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4343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 descr="5.14.jpg                                                       0001E596Bill's Bigger Mac              B358BCB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0488"/>
            <a:ext cx="449580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Land-use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502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52400" y="990600"/>
            <a:ext cx="8578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543800" cy="1143000"/>
          </a:xfrm>
        </p:spPr>
        <p:txBody>
          <a:bodyPr/>
          <a:lstStyle/>
          <a:p>
            <a:r>
              <a:rPr lang="en-US" altLang="en-US" dirty="0" smtClean="0"/>
              <a:t>Mountains: the big picture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191000"/>
          </a:xfrm>
        </p:spPr>
        <p:txBody>
          <a:bodyPr/>
          <a:lstStyle/>
          <a:p>
            <a:pPr marL="457200" indent="-457200"/>
            <a:r>
              <a:rPr lang="en-US" altLang="en-US" dirty="0" smtClean="0"/>
              <a:t>weathering, soil formation &amp; erosion interact </a:t>
            </a:r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r>
              <a:rPr lang="en-US" altLang="en-US" dirty="0" smtClean="0"/>
              <a:t>ultimately provide sediment for </a:t>
            </a:r>
            <a:r>
              <a:rPr lang="en-US" altLang="en-US" u="sng" dirty="0" smtClean="0"/>
              <a:t>rivers &amp; beaches</a:t>
            </a:r>
            <a:r>
              <a:rPr lang="en-US" altLang="en-US" dirty="0" smtClean="0"/>
              <a:t>…</a:t>
            </a: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79572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228600" y="914400"/>
            <a:ext cx="8686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8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4419600"/>
          </a:xfrm>
        </p:spPr>
        <p:txBody>
          <a:bodyPr/>
          <a:lstStyle/>
          <a:p>
            <a:r>
              <a:rPr lang="en-US" altLang="en-US" dirty="0" smtClean="0"/>
              <a:t>Rivers and beaches are important </a:t>
            </a:r>
            <a:r>
              <a:rPr lang="en-US" altLang="en-US" i="1" dirty="0" smtClean="0"/>
              <a:t>sediment transfer </a:t>
            </a:r>
            <a:r>
              <a:rPr lang="en-US" altLang="en-US" dirty="0" smtClean="0"/>
              <a:t>(material transfer)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systems within larger Earth system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remember this context!		</a:t>
            </a:r>
            <a:endParaRPr lang="en-US" altLang="en-US" b="1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41987" name="Picture 2" descr="&#10;Figure 12.eps                                                  00052BB4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9163"/>
            <a:ext cx="8210550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457200" y="990600"/>
            <a:ext cx="7696200" cy="0"/>
          </a:xfrm>
          <a:prstGeom prst="line">
            <a:avLst/>
          </a:prstGeom>
          <a:noFill/>
          <a:ln w="38100">
            <a:solidFill>
              <a:srgbClr val="CC0C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Title 10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A final thought: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6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kern="0" dirty="0" smtClean="0">
                <a:latin typeface="Calibri" panose="020F0502020204030204" pitchFamily="34" charset="0"/>
              </a:rPr>
              <a:t>Bank erosion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457201"/>
            <a:ext cx="7772400" cy="1143000"/>
          </a:xfrm>
        </p:spPr>
        <p:txBody>
          <a:bodyPr/>
          <a:lstStyle/>
          <a:p>
            <a:r>
              <a:rPr lang="en-US" altLang="en-US" sz="4000" dirty="0" smtClean="0"/>
              <a:t>Erosional Processes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2819400" cy="45720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Soil “creep”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Calibri" panose="020F0502020204030204" pitchFamily="34" charset="0"/>
              </a:rPr>
              <a:t>Overland flow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Calibri" panose="020F0502020204030204" pitchFamily="34" charset="0"/>
              </a:rPr>
              <a:t>Landslides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Calibri" panose="020F0502020204030204" pitchFamily="34" charset="0"/>
              </a:rPr>
              <a:t>Glaciers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Calibri" panose="020F0502020204030204" pitchFamily="34" charset="0"/>
              </a:rPr>
              <a:t>River incision into bedrock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04800" y="13716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38600" y="2286000"/>
            <a:ext cx="4648200" cy="2514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Soil creep is the gradual, non-catastrophic downslope movement of weathered material under the influence of gravity (i.e., not by flowing water). 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Ways to move soil: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4724400" cy="4419600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	The burrowing activity of animals results in a net downslope transport of material that in some environments can be the dominant sediment transport process.</a:t>
            </a:r>
          </a:p>
        </p:txBody>
      </p:sp>
      <p:pic>
        <p:nvPicPr>
          <p:cNvPr id="12292" name="Picture 4" descr="gophers.jpg   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"/>
            <a:ext cx="4270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treethrow2.jpg                                                 00000040Zip 100                        B5AE00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41563"/>
            <a:ext cx="67818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Ways to move soil:</a:t>
            </a:r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</a:rPr>
              <a:t>	Tree-throw can uproot rocks and also typically results in a net downslope transport of soil and broken rock.</a:t>
            </a:r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762000" y="12954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47750"/>
            <a:ext cx="5257800" cy="57340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810000" y="1143000"/>
            <a:ext cx="5257800" cy="685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tx2"/>
                </a:solidFill>
                <a:latin typeface="Calibri" panose="020F0502020204030204" pitchFamily="34" charset="0"/>
              </a:rPr>
              <a:t>Plowing a hillslope, ca. 1935</a:t>
            </a:r>
            <a:endParaRPr lang="en-US" altLang="en-US" sz="4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065713" y="6248400"/>
            <a:ext cx="3393621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latin typeface="Calibri" panose="020F0502020204030204" pitchFamily="34" charset="0"/>
              </a:rPr>
              <a:t>National Archives: RG083 G 36711</a:t>
            </a:r>
            <a:endParaRPr lang="en-US" altLang="en-US" sz="4400">
              <a:solidFill>
                <a:srgbClr val="FF9900"/>
              </a:solidFill>
              <a:latin typeface="Calibri" panose="020F0502020204030204" pitchFamily="34" charset="0"/>
            </a:endParaRPr>
          </a:p>
        </p:txBody>
      </p:sp>
      <p:sp>
        <p:nvSpPr>
          <p:cNvPr id="1434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Ways to move soil:</a:t>
            </a:r>
          </a:p>
        </p:txBody>
      </p:sp>
      <p:sp>
        <p:nvSpPr>
          <p:cNvPr id="14342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</a:rPr>
              <a:t>human modifications…</a:t>
            </a:r>
          </a:p>
        </p:txBody>
      </p:sp>
      <p:pic>
        <p:nvPicPr>
          <p:cNvPr id="1434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714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61938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Soil Creep</a:t>
            </a:r>
          </a:p>
        </p:txBody>
      </p:sp>
      <p:sp>
        <p:nvSpPr>
          <p:cNvPr id="15363" name="Line 1027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15364" name="Picture 1028" descr="mountain fresco 2                                              0007BD65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0"/>
            <a:ext cx="459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1029"/>
          <p:cNvSpPr>
            <a:spLocks noChangeShapeType="1"/>
          </p:cNvSpPr>
          <p:nvPr/>
        </p:nvSpPr>
        <p:spPr bwMode="auto">
          <a:xfrm>
            <a:off x="5486400" y="4038600"/>
            <a:ext cx="30480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6" name="Line 1030"/>
          <p:cNvSpPr>
            <a:spLocks noChangeShapeType="1"/>
          </p:cNvSpPr>
          <p:nvPr/>
        </p:nvSpPr>
        <p:spPr bwMode="auto">
          <a:xfrm flipH="1" flipV="1">
            <a:off x="7315200" y="5638800"/>
            <a:ext cx="4572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auto">
          <a:xfrm>
            <a:off x="6172200" y="2514600"/>
            <a:ext cx="762000" cy="2133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8" name="Line 1032"/>
          <p:cNvSpPr>
            <a:spLocks noChangeShapeType="1"/>
          </p:cNvSpPr>
          <p:nvPr/>
        </p:nvSpPr>
        <p:spPr bwMode="auto">
          <a:xfrm flipH="1">
            <a:off x="7772400" y="4572000"/>
            <a:ext cx="1371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69" name="Text Box 1033"/>
          <p:cNvSpPr txBox="1">
            <a:spLocks noChangeArrowheads="1"/>
          </p:cNvSpPr>
          <p:nvPr/>
        </p:nvSpPr>
        <p:spPr bwMode="auto">
          <a:xfrm>
            <a:off x="4708525" y="3587750"/>
            <a:ext cx="1124219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FF00"/>
                </a:solidFill>
                <a:latin typeface="Calibri" panose="020F0502020204030204" pitchFamily="34" charset="0"/>
              </a:rPr>
              <a:t>Soil</a:t>
            </a: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>
                <a:solidFill>
                  <a:srgbClr val="FFFF00"/>
                </a:solidFill>
                <a:latin typeface="Calibri" panose="020F0502020204030204" pitchFamily="34" charset="0"/>
              </a:rPr>
              <a:t>Creep</a:t>
            </a:r>
            <a:endParaRPr lang="en-US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370" name="Text Box 1034"/>
          <p:cNvSpPr txBox="1">
            <a:spLocks noChangeArrowheads="1"/>
          </p:cNvSpPr>
          <p:nvPr/>
        </p:nvSpPr>
        <p:spPr bwMode="auto">
          <a:xfrm>
            <a:off x="4876800" y="1981200"/>
            <a:ext cx="1237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Landsliding</a:t>
            </a:r>
          </a:p>
        </p:txBody>
      </p:sp>
      <p:sp>
        <p:nvSpPr>
          <p:cNvPr id="15371" name="Text Box 1035"/>
          <p:cNvSpPr txBox="1">
            <a:spLocks noChangeArrowheads="1"/>
          </p:cNvSpPr>
          <p:nvPr/>
        </p:nvSpPr>
        <p:spPr bwMode="auto">
          <a:xfrm>
            <a:off x="7620000" y="6172200"/>
            <a:ext cx="1396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Bank Erosion</a:t>
            </a:r>
          </a:p>
        </p:txBody>
      </p:sp>
      <p:sp>
        <p:nvSpPr>
          <p:cNvPr id="15372" name="Text Box 1036"/>
          <p:cNvSpPr txBox="1">
            <a:spLocks noChangeArrowheads="1"/>
          </p:cNvSpPr>
          <p:nvPr/>
        </p:nvSpPr>
        <p:spPr bwMode="auto">
          <a:xfrm>
            <a:off x="7848600" y="3832225"/>
            <a:ext cx="110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Upstream</a:t>
            </a:r>
          </a:p>
          <a:p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Input</a:t>
            </a:r>
          </a:p>
        </p:txBody>
      </p:sp>
      <p:sp>
        <p:nvSpPr>
          <p:cNvPr id="15373" name="Rectangle 1037"/>
          <p:cNvSpPr>
            <a:spLocks noChangeArrowheads="1"/>
          </p:cNvSpPr>
          <p:nvPr/>
        </p:nvSpPr>
        <p:spPr bwMode="auto">
          <a:xfrm>
            <a:off x="5638800" y="4724400"/>
            <a:ext cx="2133600" cy="9144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>
                <a:solidFill>
                  <a:schemeClr val="accent2"/>
                </a:solidFill>
                <a:latin typeface="Calibri" panose="020F0502020204030204" pitchFamily="34" charset="0"/>
              </a:rPr>
              <a:t>Stream Reach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374" name="Text Box 1038"/>
          <p:cNvSpPr txBox="1">
            <a:spLocks noChangeArrowheads="1"/>
          </p:cNvSpPr>
          <p:nvPr/>
        </p:nvSpPr>
        <p:spPr bwMode="auto">
          <a:xfrm>
            <a:off x="4419600" y="5508625"/>
            <a:ext cx="1752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Downstream</a:t>
            </a:r>
          </a:p>
          <a:p>
            <a:pPr algn="ctr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Output</a:t>
            </a:r>
          </a:p>
        </p:txBody>
      </p:sp>
      <p:sp>
        <p:nvSpPr>
          <p:cNvPr id="15375" name="Line 1039"/>
          <p:cNvSpPr>
            <a:spLocks noChangeShapeType="1"/>
          </p:cNvSpPr>
          <p:nvPr/>
        </p:nvSpPr>
        <p:spPr bwMode="auto">
          <a:xfrm flipH="1">
            <a:off x="5257800" y="5867400"/>
            <a:ext cx="8382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376" name="Text Box 1041"/>
          <p:cNvSpPr txBox="1">
            <a:spLocks noChangeArrowheads="1"/>
          </p:cNvSpPr>
          <p:nvPr/>
        </p:nvSpPr>
        <p:spPr bwMode="auto">
          <a:xfrm>
            <a:off x="685800" y="1828800"/>
            <a:ext cx="32924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latin typeface="Calibri" panose="020F0502020204030204" pitchFamily="34" charset="0"/>
              </a:rPr>
              <a:t>Slow, steady input of material across channel banks, or delivered to valley bottom.</a:t>
            </a:r>
          </a:p>
          <a:p>
            <a:endParaRPr lang="en-US" altLang="en-US">
              <a:latin typeface="Calibri" panose="020F0502020204030204" pitchFamily="34" charset="0"/>
            </a:endParaRPr>
          </a:p>
          <a:p>
            <a:r>
              <a:rPr lang="en-US" altLang="en-US">
                <a:latin typeface="Calibri" panose="020F0502020204030204" pitchFamily="34" charset="0"/>
              </a:rPr>
              <a:t>Typical rates of 0.1 to 1 mm yr</a:t>
            </a:r>
            <a:r>
              <a:rPr lang="en-US" altLang="en-US" baseline="30000">
                <a:latin typeface="Calibri" panose="020F0502020204030204" pitchFamily="34" charset="0"/>
              </a:rPr>
              <a:t>-1</a:t>
            </a:r>
            <a:r>
              <a:rPr lang="en-US" altLang="en-US">
                <a:latin typeface="Calibri" panose="020F0502020204030204" pitchFamily="34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2773</TotalTime>
  <Words>790</Words>
  <Application>Microsoft Office PowerPoint</Application>
  <PresentationFormat>On-screen Show (4:3)</PresentationFormat>
  <Paragraphs>222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ＭＳ Ｐゴシック</vt:lpstr>
      <vt:lpstr>Tahoma</vt:lpstr>
      <vt:lpstr>Times</vt:lpstr>
      <vt:lpstr>Wingdings</vt:lpstr>
      <vt:lpstr>3_Blank Presentation</vt:lpstr>
      <vt:lpstr>Erosion</vt:lpstr>
      <vt:lpstr>Weathering, soil &amp; erosion…</vt:lpstr>
      <vt:lpstr>Sediment Budget</vt:lpstr>
      <vt:lpstr>Erosional Processes </vt:lpstr>
      <vt:lpstr>Erosional Processes </vt:lpstr>
      <vt:lpstr>Ways to move soil:</vt:lpstr>
      <vt:lpstr>Ways to move soil:</vt:lpstr>
      <vt:lpstr>Ways to move soil:</vt:lpstr>
      <vt:lpstr>Soil Creep</vt:lpstr>
      <vt:lpstr>Erosional Processes </vt:lpstr>
      <vt:lpstr>PowerPoint Presentation</vt:lpstr>
      <vt:lpstr>PowerPoint Presentation</vt:lpstr>
      <vt:lpstr>PowerPoint Presentation</vt:lpstr>
      <vt:lpstr>PowerPoint Presentation</vt:lpstr>
      <vt:lpstr>Overland Flow</vt:lpstr>
      <vt:lpstr>Erosional Processes </vt:lpstr>
      <vt:lpstr>Landsliding</vt:lpstr>
      <vt:lpstr>Bedrock landslides</vt:lpstr>
      <vt:lpstr>Soil landslides</vt:lpstr>
      <vt:lpstr>Landslides</vt:lpstr>
      <vt:lpstr>Erosional Processes </vt:lpstr>
      <vt:lpstr>Glacial Erosion</vt:lpstr>
      <vt:lpstr>Erosional Processes </vt:lpstr>
      <vt:lpstr>River Incision</vt:lpstr>
      <vt:lpstr>River Incision</vt:lpstr>
      <vt:lpstr>Erosional Processes </vt:lpstr>
      <vt:lpstr>Bank erosion</vt:lpstr>
      <vt:lpstr>Factors controlling erosion</vt:lpstr>
      <vt:lpstr>Climate</vt:lpstr>
      <vt:lpstr>Slope</vt:lpstr>
      <vt:lpstr>Erodibility</vt:lpstr>
      <vt:lpstr>Land-use</vt:lpstr>
      <vt:lpstr>Mountains: the big picture</vt:lpstr>
      <vt:lpstr>A final thought:</vt:lpstr>
      <vt:lpstr>PowerPoint Presentation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Geological Sciences</dc:creator>
  <cp:lastModifiedBy>Sarah</cp:lastModifiedBy>
  <cp:revision>83</cp:revision>
  <dcterms:created xsi:type="dcterms:W3CDTF">2008-09-30T18:38:31Z</dcterms:created>
  <dcterms:modified xsi:type="dcterms:W3CDTF">2015-10-13T18:10:02Z</dcterms:modified>
</cp:coreProperties>
</file>