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9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4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3" r:id="rId38"/>
    <p:sldId id="295" r:id="rId39"/>
    <p:sldId id="296" r:id="rId40"/>
    <p:sldId id="298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0F6DD53-4D20-4D39-AB7E-21607AD962F8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910C9A-C602-4FA0-A89A-942A90CA6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Interaction of people with ocean/river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EA62BF-2591-4B28-B446-C5572506C5B4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Cusps are individual distributary channels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420F3B-3E02-4FC0-AB83-58A2EADCE7C7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52C023-E171-4EC1-A744-621432F40AB1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999008-813B-41ED-8119-020D203B64F5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100-year storm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B71752-6F8D-44EB-B0EA-5298E505D6A5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Dammin of missouri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400-</a:t>
            </a:r>
            <a:r>
              <a:rPr lang="en-US" smtClean="0">
                <a:latin typeface="Times New Roman" pitchFamily="18" charset="0"/>
                <a:sym typeface="Wingdings" pitchFamily="2" charset="2"/>
              </a:rPr>
              <a:t>200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  <a:sym typeface="Wingdings" pitchFamily="2" charset="2"/>
              </a:rPr>
              <a:t>Agriculture increased ohio’s role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  <a:sym typeface="Wingdings" pitchFamily="2" charset="2"/>
              </a:rPr>
              <a:t>30% allowed to atchafalaya (would take all)</a:t>
            </a:r>
            <a:endParaRPr lang="en-US" smtClean="0">
              <a:latin typeface="Times New Roman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58E26-23A2-431C-A667-621A0387B3CA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Subsidence in absence of nourishment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723FC1-C4EF-48BC-B010-7FC4ECAE0FDE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CAEE4C-9465-4851-B568-8348B47AD209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E34B7F-F731-4AAB-8870-47BA14F7A06F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Bird food delta, proximity to shelf break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36E004-3C5F-4349-816E-7245DCEB156A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March 2006, post katrina, ivan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D19F13-EF5D-47D4-A5E0-75A059E078EB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NW italy, venice lagoon to east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4FA95B-F821-4F70-AC14-B6F356C87274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6632BD-6B64-46A6-9095-F35A4D689F53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D9967A-0F4F-43CB-BEA2-A69ABA98C157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FFBA8A-A078-422D-82A2-7AE05C2BD7CB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DDF016-3849-41D8-B0DC-7594209B2C7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1E8A4E-011E-4931-ACD2-13DB13D8A2ED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9AA2AC-9BBB-4C04-8A7C-D7045C15EEDB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70F79A-5D3A-4E21-893B-F16304819961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From water</a:t>
            </a:r>
            <a:r>
              <a:rPr lang="en-US" smtClean="0">
                <a:sym typeface="Wingdings" pitchFamily="2" charset="2"/>
              </a:rPr>
              <a:t>shoal marsh</a:t>
            </a:r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03050C-6CE0-4F77-91FD-3F4EAA0D1EE1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AA452E-6185-4430-98B0-65BEE3ACEBAA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1D81F2-0941-4E74-86A3-838AEF45D228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Here you can see the delta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1C773A-CB8E-4696-A831-A3D5171AD9DD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E0875C-348A-4A38-A0D5-F9BC503C6C97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7FA013-908E-493C-B4A1-6E946E95C371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F2F495-E59C-4C80-8F7E-83E6E65800A4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Pressure of water in drainage channels resulted in water flow through permeable sands under old levees, leading to catastrophic failures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C007DA-5C52-4190-8423-B7E07DADCB5E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281C1A-3BE2-482E-BAEB-EDAD2A398A9C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Cypress stump, originally grew in swamp – exposed following flooding/removal of fill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We turned swamps into subdivisions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1625CD-EEA2-48B6-A7F7-33A1EA03EC5E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E141BE-5A05-4395-95D5-F04953938786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B9E499-D1B5-4BF6-9854-6CAAD5E3F8A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910C9A-C602-4FA0-A89A-942A90CA67A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910C9A-C602-4FA0-A89A-942A90CA67A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BE2519-3DD5-420A-ABDF-51859024F506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910C9A-C602-4FA0-A89A-942A90CA67A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E038B6-DD89-4B36-97DC-9DE8C6A26883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910C9A-C602-4FA0-A89A-942A90CA67A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16710F-F866-44D8-B90C-5C589E320E6C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Avulsion in 3</a:t>
            </a:r>
            <a:r>
              <a:rPr lang="en-US" baseline="30000" smtClean="0">
                <a:latin typeface="Times New Roman" pitchFamily="18" charset="0"/>
              </a:rPr>
              <a:t>rd</a:t>
            </a:r>
            <a:r>
              <a:rPr lang="en-US" smtClean="0">
                <a:latin typeface="Times New Roman" pitchFamily="18" charset="0"/>
              </a:rPr>
              <a:t> panel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2606CC-EB53-4E4D-90FD-03497FF6A72E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8B5882-112B-41A8-95DB-570D308E543D}" type="slidenum">
              <a:rPr 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3909B-4BB5-4612-9800-2C6D5CB5EBBC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E4A53-D44A-4AC1-91BE-475A3E337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8444B-29EE-43A2-8A75-41921F8E2281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224FE-3247-48E8-A601-0A98BEF69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49F95-9BF6-4294-A09E-1457D1243A58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0182C-E93E-4C42-A865-00B5E415A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D8C5C-924B-4FA4-92A3-80535B6BB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F2265-2A10-4BD2-B05E-6B79E82FF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0DFB9-F6E4-44F6-A0E0-16680EC851EB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2368C-F1CA-439A-A1EB-AF5FFC176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7B30C-957E-4F5E-9FB6-B39A640D03C3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B62EA-CAD9-41C4-953E-DB779D23C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72A78-944F-4041-A55F-AE07A9D44C41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3FD6-CD65-46A4-97AE-5106B63AD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B1AC-C463-4247-8755-21E908A16541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C7A5C-0A83-4065-A1C8-D367B642E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EFD46-D363-4A58-8C30-BE53D8AE7EE3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30957-83D7-41E2-9136-E52BA8C0D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8B379-93E8-4716-AF24-8C5358D3525B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F9CFB-B97F-4F9E-BA92-45DB6C7D0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038CC-3341-4980-A915-1E36D1F5BF2E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09B7-7FCC-44FF-83FB-2C75E9C7F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58437-0B8D-4C8B-BE3E-18AB32E73CEA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B0CA2-DA4E-438F-8D4B-9BFA983A0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03E4A4-CB15-45D4-9D8B-3BF4A75BF8F3}" type="datetimeFigureOut">
              <a:rPr lang="en-US"/>
              <a:pPr>
                <a:defRPr/>
              </a:pPr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283704-5C11-46A9-BDDC-6834F4186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iIHrkQrg2o&amp;list=PLC068085A93E8A9A6&amp;index=9&amp;feature=plpp_vide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981200" y="12192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66800" y="1143000"/>
            <a:ext cx="6629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Calibri" pitchFamily="34" charset="0"/>
              </a:rPr>
              <a:t>Writing Earth history with continental-margin sedimentary processes</a:t>
            </a:r>
          </a:p>
        </p:txBody>
      </p:sp>
      <p:pic>
        <p:nvPicPr>
          <p:cNvPr id="5124" name="Picture 4" descr="D:\New Orleans- Katrina damage\Andy\PICT0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-2819400"/>
            <a:ext cx="15240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143000" y="4937125"/>
            <a:ext cx="6553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latin typeface="Calibri" pitchFamily="34" charset="0"/>
              </a:rPr>
              <a:t>STUPID HUMAN TRICKS</a:t>
            </a:r>
            <a:br>
              <a:rPr lang="en-US" sz="4000" b="1">
                <a:latin typeface="Calibri" pitchFamily="34" charset="0"/>
              </a:rPr>
            </a:br>
            <a:r>
              <a:rPr lang="en-US" sz="4000" b="1">
                <a:latin typeface="Calibri" pitchFamily="34" charset="0"/>
              </a:rPr>
              <a:t/>
            </a:r>
            <a:br>
              <a:rPr lang="en-US" sz="4000" b="1">
                <a:latin typeface="Calibri" pitchFamily="34" charset="0"/>
              </a:rPr>
            </a:br>
            <a:r>
              <a:rPr lang="en-US" sz="4000" b="1">
                <a:latin typeface="Calibri" pitchFamily="34" charset="0"/>
              </a:rPr>
              <a:t> </a:t>
            </a:r>
            <a:r>
              <a:rPr lang="en-US" sz="3600" b="1">
                <a:latin typeface="Calibri" pitchFamily="34" charset="0"/>
              </a:rPr>
              <a:t>Po and Mississippi Rivers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oplume"/>
          <p:cNvPicPr>
            <a:picLocks noChangeAspect="1" noChangeArrowheads="1"/>
          </p:cNvPicPr>
          <p:nvPr/>
        </p:nvPicPr>
        <p:blipFill>
          <a:blip r:embed="rId3" cstate="print"/>
          <a:srcRect b="3683"/>
          <a:stretch>
            <a:fillRect/>
          </a:stretch>
        </p:blipFill>
        <p:spPr bwMode="auto">
          <a:xfrm>
            <a:off x="2971800" y="762000"/>
            <a:ext cx="56959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505200" y="228600"/>
            <a:ext cx="253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Modern Po Delta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52400" y="1828800"/>
            <a:ext cx="28194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Five distributaries, but only one operates during non-flood conditions</a:t>
            </a: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Predominant southward transport and accumulation of sediment, which causes northward migration of delta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70C0"/>
                </a:solidFill>
                <a:latin typeface="Comic Sans MS" pitchFamily="66" charset="0"/>
              </a:rPr>
              <a:t>Po River today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524000" y="2133600"/>
            <a:ext cx="624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219200" y="1905000"/>
            <a:ext cx="68580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Sediment supply reduced by dams and mining for construction aggregate</a:t>
            </a: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Sediment reaching river is constrained by artificial levees (i.e., does not reach floodplains), and carried to Adriatic Sea</a:t>
            </a: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Cuspate delta builds into Adriatic Sea</a:t>
            </a: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	~50% of sediment discharge</a:t>
            </a: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Located far enough south of Venice, sediment carried away</a:t>
            </a: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	~50% of sediment discharge</a:t>
            </a: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ph type="title"/>
          </p:nvPr>
        </p:nvGraphicFramePr>
        <p:xfrm>
          <a:off x="1447800" y="609600"/>
          <a:ext cx="6096000" cy="4572000"/>
        </p:xfrm>
        <a:graphic>
          <a:graphicData uri="http://schemas.openxmlformats.org/presentationml/2006/ole">
            <p:oleObj spid="_x0000_s1026" name="Slide" r:id="rId4" imgW="4572000" imgH="3429000" progId="PowerPoint.Slide.8">
              <p:embed/>
            </p:oleObj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0" y="1042988"/>
            <a:ext cx="62484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40000"/>
              </a:spcBef>
              <a:buSzPct val="200000"/>
              <a:buFont typeface="Wingdings" pitchFamily="2" charset="2"/>
              <a:buNone/>
            </a:pPr>
            <a:r>
              <a:rPr lang="it-IT">
                <a:latin typeface="Calibri" pitchFamily="34" charset="0"/>
              </a:rPr>
              <a:t>River manipulation caused fast progradation and delta lobe switching</a:t>
            </a:r>
          </a:p>
          <a:p>
            <a:pPr>
              <a:lnSpc>
                <a:spcPct val="90000"/>
              </a:lnSpc>
              <a:spcBef>
                <a:spcPct val="40000"/>
              </a:spcBef>
              <a:buSzPct val="200000"/>
              <a:buFont typeface="Wingdings" pitchFamily="2" charset="2"/>
              <a:buNone/>
            </a:pPr>
            <a:endParaRPr lang="it-IT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buSzPct val="200000"/>
              <a:buFont typeface="Wingdings" pitchFamily="2" charset="2"/>
              <a:buNone/>
            </a:pPr>
            <a:r>
              <a:rPr lang="it-IT">
                <a:latin typeface="Calibri" pitchFamily="34" charset="0"/>
              </a:rPr>
              <a:t>Rapid accumulation of a large amount of sediment caused by confining the Po discharge to a small area</a:t>
            </a:r>
          </a:p>
          <a:p>
            <a:pPr>
              <a:lnSpc>
                <a:spcPct val="90000"/>
              </a:lnSpc>
              <a:spcBef>
                <a:spcPct val="40000"/>
              </a:spcBef>
              <a:buSzPct val="200000"/>
              <a:buFont typeface="Wingdings" pitchFamily="2" charset="2"/>
              <a:buNone/>
            </a:pPr>
            <a:endParaRPr lang="it-IT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buSzPct val="200000"/>
              <a:buFont typeface="Wingdings" pitchFamily="2" charset="2"/>
              <a:buNone/>
            </a:pPr>
            <a:r>
              <a:rPr lang="it-IT">
                <a:latin typeface="Calibri" pitchFamily="34" charset="0"/>
              </a:rPr>
              <a:t>The present delta is artificially held in position within context of the northern Adriatic oceanographic processes</a:t>
            </a:r>
          </a:p>
          <a:p>
            <a:pPr>
              <a:lnSpc>
                <a:spcPct val="90000"/>
              </a:lnSpc>
              <a:spcBef>
                <a:spcPct val="40000"/>
              </a:spcBef>
              <a:buSzPct val="200000"/>
              <a:buFont typeface="Wingdings" pitchFamily="2" charset="2"/>
              <a:buChar char="ü"/>
            </a:pPr>
            <a:endParaRPr lang="it-IT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buSzPct val="200000"/>
              <a:buFont typeface="Wingdings" pitchFamily="2" charset="2"/>
              <a:buNone/>
            </a:pPr>
            <a:r>
              <a:rPr lang="it-IT">
                <a:latin typeface="Calibri" pitchFamily="34" charset="0"/>
              </a:rPr>
              <a:t>Natural and artificial subsidence are enhanced by levee construction, which prevents overbank sedimentation</a:t>
            </a:r>
          </a:p>
          <a:p>
            <a:pPr>
              <a:lnSpc>
                <a:spcPct val="90000"/>
              </a:lnSpc>
              <a:spcBef>
                <a:spcPct val="40000"/>
              </a:spcBef>
              <a:buSzPct val="200000"/>
              <a:buFont typeface="Wingdings" pitchFamily="2" charset="2"/>
              <a:buChar char="ü"/>
            </a:pPr>
            <a:endParaRPr lang="it-IT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buSzPct val="200000"/>
              <a:buFont typeface="Wingdings" pitchFamily="2" charset="2"/>
              <a:buNone/>
            </a:pPr>
            <a:r>
              <a:rPr lang="it-IT">
                <a:latin typeface="Calibri" pitchFamily="34" charset="0"/>
              </a:rPr>
              <a:t>River-bed excavation and river damming in the drainage basin during the last 50 years led to a marked decrease in sediment supply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524000" y="381000"/>
            <a:ext cx="627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>
                <a:latin typeface="Calibri" pitchFamily="34" charset="0"/>
              </a:rPr>
              <a:t>Result of human changes to Po River mouth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47738"/>
            <a:ext cx="76962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200400" y="60198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>
                <a:latin typeface="Calibri" pitchFamily="34" charset="0"/>
              </a:rPr>
              <a:t>October 2000 flood</a:t>
            </a:r>
            <a:endParaRPr lang="it-IT" sz="2400">
              <a:latin typeface="Times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676400" y="304800"/>
            <a:ext cx="5846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400">
                <a:latin typeface="Calibri" pitchFamily="34" charset="0"/>
              </a:rPr>
              <a:t>Despite the best intentions of humans...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7525" y="0"/>
            <a:ext cx="5568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175"/>
            <a:ext cx="7848600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CT00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landloss8X11"/>
          <p:cNvPicPr>
            <a:picLocks noChangeAspect="1" noChangeArrowheads="1"/>
          </p:cNvPicPr>
          <p:nvPr/>
        </p:nvPicPr>
        <p:blipFill>
          <a:blip r:embed="rId3" cstate="print"/>
          <a:srcRect l="4445" t="11893" r="5556" b="17645"/>
          <a:stretch>
            <a:fillRect/>
          </a:stretch>
        </p:blipFill>
        <p:spPr bwMode="auto">
          <a:xfrm>
            <a:off x="304800" y="838200"/>
            <a:ext cx="8610600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839913" y="927100"/>
            <a:ext cx="5464175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300" b="1">
                <a:latin typeface="Calibri" pitchFamily="34" charset="0"/>
              </a:rPr>
              <a:t>  </a:t>
            </a:r>
            <a:r>
              <a:rPr lang="en-US" sz="2000" b="1">
                <a:latin typeface="Calibri" pitchFamily="34" charset="0"/>
              </a:rPr>
              <a:t> </a:t>
            </a:r>
            <a:r>
              <a:rPr lang="en-US" sz="1300" b="1">
                <a:latin typeface="Calibri" pitchFamily="34" charset="0"/>
              </a:rPr>
              <a:t>     Landsat 1 - Jan 16,1973</a:t>
            </a:r>
          </a:p>
          <a:p>
            <a:pPr eaLnBrk="0" hangingPunct="0"/>
            <a:r>
              <a:rPr lang="en-US" sz="1100">
                <a:latin typeface="Calibri" pitchFamily="34" charset="0"/>
              </a:rPr>
              <a:t/>
            </a:r>
            <a:br>
              <a:rPr lang="en-US" sz="1100">
                <a:latin typeface="Calibri" pitchFamily="34" charset="0"/>
              </a:rPr>
            </a:br>
            <a:endParaRPr lang="en-US" sz="1300" b="1">
              <a:latin typeface="Calibri" pitchFamily="34" charset="0"/>
            </a:endParaRPr>
          </a:p>
          <a:p>
            <a:pPr eaLnBrk="0" hangingPunct="0"/>
            <a:r>
              <a:rPr lang="en-US" sz="1300" b="1">
                <a:latin typeface="Calibri" pitchFamily="34" charset="0"/>
              </a:rPr>
              <a:t>  </a:t>
            </a:r>
            <a:r>
              <a:rPr lang="en-US" sz="27000" b="1">
                <a:latin typeface="Calibri" pitchFamily="34" charset="0"/>
              </a:rPr>
              <a:t> </a:t>
            </a:r>
            <a:r>
              <a:rPr lang="en-US" sz="1300" b="1">
                <a:latin typeface="Calibri" pitchFamily="34" charset="0"/>
              </a:rPr>
              <a:t>       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20483" name="Picture 3" descr="Acquired by Landsat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8025" y="973138"/>
            <a:ext cx="2381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Landsat_Gallery_389_2_4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0"/>
            <a:ext cx="6781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PICT03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3200400" cy="1143000"/>
          </a:xfrm>
        </p:spPr>
        <p:txBody>
          <a:bodyPr/>
          <a:lstStyle/>
          <a:p>
            <a:pPr algn="l" eaLnBrk="1" hangingPunct="1"/>
            <a:r>
              <a:rPr lang="en-GB" sz="3200" b="1" smtClean="0">
                <a:solidFill>
                  <a:srgbClr val="0070C0"/>
                </a:solidFill>
                <a:latin typeface="Comic Sans MS" pitchFamily="66" charset="0"/>
              </a:rPr>
              <a:t>Po River</a:t>
            </a:r>
            <a:endParaRPr lang="it-IT" sz="3200" smtClean="0">
              <a:solidFill>
                <a:srgbClr val="0070C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4114800" cy="41910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it-IT" sz="1800" smtClean="0">
                <a:solidFill>
                  <a:srgbClr val="0070C0"/>
                </a:solidFill>
                <a:latin typeface="Comic Sans MS" pitchFamily="66" charset="0"/>
              </a:rPr>
              <a:t>Drainage basin includes:            south flank of Alps,           north flank of Apennines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it-IT" sz="180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it-IT" sz="1800" smtClean="0">
                <a:solidFill>
                  <a:srgbClr val="0070C0"/>
                </a:solidFill>
                <a:latin typeface="Comic Sans MS" pitchFamily="66" charset="0"/>
              </a:rPr>
              <a:t>Area = </a:t>
            </a:r>
            <a:r>
              <a:rPr lang="en-GB" sz="1800" smtClean="0">
                <a:solidFill>
                  <a:srgbClr val="0070C0"/>
                </a:solidFill>
                <a:latin typeface="Comic Sans MS" pitchFamily="66" charset="0"/>
              </a:rPr>
              <a:t>75,000 km</a:t>
            </a:r>
            <a:r>
              <a:rPr lang="en-GB" sz="1800" baseline="30000" smtClean="0">
                <a:solidFill>
                  <a:srgbClr val="0070C0"/>
                </a:solidFill>
                <a:latin typeface="Comic Sans MS" pitchFamily="66" charset="0"/>
              </a:rPr>
              <a:t>2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GB" sz="1800" smtClean="0">
                <a:solidFill>
                  <a:srgbClr val="0070C0"/>
                </a:solidFill>
                <a:latin typeface="Comic Sans MS" pitchFamily="66" charset="0"/>
              </a:rPr>
              <a:t>(Columbia River = 670,000 km</a:t>
            </a:r>
            <a:r>
              <a:rPr lang="en-GB" sz="1800" baseline="30000" smtClean="0">
                <a:solidFill>
                  <a:srgbClr val="0070C0"/>
                </a:solidFill>
                <a:latin typeface="Comic Sans MS" pitchFamily="66" charset="0"/>
              </a:rPr>
              <a:t>2</a:t>
            </a:r>
            <a:r>
              <a:rPr lang="en-GB" sz="1800" smtClean="0">
                <a:solidFill>
                  <a:srgbClr val="0070C0"/>
                </a:solidFill>
                <a:latin typeface="Comic Sans MS" pitchFamily="66" charset="0"/>
              </a:rPr>
              <a:t>)</a:t>
            </a:r>
            <a:endParaRPr lang="en-GB" sz="1800" baseline="3000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GB" sz="1800" baseline="3000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GB" sz="1800" baseline="3000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GB" sz="1800" smtClean="0">
                <a:solidFill>
                  <a:srgbClr val="0070C0"/>
                </a:solidFill>
                <a:latin typeface="Comic Sans MS" pitchFamily="66" charset="0"/>
              </a:rPr>
              <a:t>Sediment discharge = ~15 million t</a:t>
            </a:r>
            <a:r>
              <a:rPr lang="en-GB" sz="1800" b="1" smtClean="0">
                <a:solidFill>
                  <a:srgbClr val="0070C0"/>
                </a:solidFill>
                <a:latin typeface="Comic Sans MS" pitchFamily="66" charset="0"/>
              </a:rPr>
              <a:t>/</a:t>
            </a:r>
            <a:r>
              <a:rPr lang="en-GB" sz="1800" smtClean="0">
                <a:solidFill>
                  <a:srgbClr val="0070C0"/>
                </a:solidFill>
                <a:latin typeface="Comic Sans MS" pitchFamily="66" charset="0"/>
              </a:rPr>
              <a:t>y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GB" sz="1800" smtClean="0">
                <a:solidFill>
                  <a:srgbClr val="0070C0"/>
                </a:solidFill>
                <a:latin typeface="Comic Sans MS" pitchFamily="66" charset="0"/>
              </a:rPr>
              <a:t>(Columbia River = 10 million t/y)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GB" sz="180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GB" sz="1800" smtClean="0">
                <a:solidFill>
                  <a:srgbClr val="0070C0"/>
                </a:solidFill>
                <a:latin typeface="Comic Sans MS" pitchFamily="66" charset="0"/>
              </a:rPr>
              <a:t>Po sediment yield (production from square meter of land surface) is much greater than Columbia River basin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GB" sz="1800" baseline="30000" smtClean="0">
              <a:solidFill>
                <a:schemeClr val="accent2"/>
              </a:solidFill>
              <a:latin typeface="Comic Sans MS" pitchFamily="66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GB" sz="1800" baseline="30000" smtClean="0">
              <a:solidFill>
                <a:schemeClr val="accent2"/>
              </a:solidFill>
              <a:latin typeface="Comic Sans MS" pitchFamily="66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it-IT" sz="1800" baseline="3000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65600" y="0"/>
            <a:ext cx="497681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P41021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P41021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25" y="0"/>
            <a:ext cx="8845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PICT0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landloss8X11"/>
          <p:cNvPicPr>
            <a:picLocks noChangeAspect="1" noChangeArrowheads="1"/>
          </p:cNvPicPr>
          <p:nvPr/>
        </p:nvPicPr>
        <p:blipFill>
          <a:blip r:embed="rId3" cstate="print"/>
          <a:srcRect l="4445" t="11893" r="5556" b="17645"/>
          <a:stretch>
            <a:fillRect/>
          </a:stretch>
        </p:blipFill>
        <p:spPr bwMode="auto">
          <a:xfrm>
            <a:off x="304800" y="838200"/>
            <a:ext cx="8610600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-15875"/>
            <a:ext cx="821055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P40920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P40921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2463"/>
            <a:ext cx="9372600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525"/>
            <a:ext cx="8458200" cy="677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l="8179" t="23608" r="39206" b="36107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448800" y="2286000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en-US" altLang="en-US" sz="2400">
              <a:latin typeface="Times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921625" y="6438900"/>
            <a:ext cx="11176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b="1">
                <a:solidFill>
                  <a:schemeClr val="bg1"/>
                </a:solidFill>
                <a:latin typeface="Calibri" pitchFamily="34" charset="0"/>
              </a:rPr>
              <a:t>2/27/99</a:t>
            </a:r>
            <a:endParaRPr lang="en-US" altLang="en-US" sz="2400">
              <a:latin typeface="Times"/>
            </a:endParaRP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371600" y="5334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Venice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981200" y="12192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066800" y="1143000"/>
            <a:ext cx="6629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Calibri" pitchFamily="34" charset="0"/>
              </a:rPr>
              <a:t>Writing Earth history with continental-margin sedimentary processes</a:t>
            </a:r>
          </a:p>
        </p:txBody>
      </p:sp>
      <p:pic>
        <p:nvPicPr>
          <p:cNvPr id="32772" name="Picture 4" descr="D:\New Orleans- Katrina damage\Andy\PICT0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-2819400"/>
            <a:ext cx="15240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New Orleans- Katrina damage\Andy\PICT0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New Orleans- Katrina damage\Andy\PICT0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New Orleans- Katrina damage\Andy\PICT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New Orleans- Katrina damage\Andy\PICT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New Orleans- Katrina damage\Andy\PICT0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676400" y="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sng">
                <a:latin typeface="Calibri" pitchFamily="34" charset="0"/>
              </a:rPr>
              <a:t>List of some things we did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990600" y="685800"/>
            <a:ext cx="70104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Dammed river – reduced sediment supply, 400 million t/y to 200 t/y</a:t>
            </a: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Prevented lobe switching – eliminated sediment supply to other parts of delta plain</a:t>
            </a: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Built artificial levees – reduced nourishment of flood plain</a:t>
            </a: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Constrained flow to modern Balize delta – caused delta to build to shelf break, and lose sediment to continental slope</a:t>
            </a: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Removed water and natural gas – accelerated consolidation of deltaic sediment and subsidence of land surface</a:t>
            </a: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Dredged channel – created depressions that act as sediment traps and pathways for storm surge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0963" y="1327150"/>
            <a:ext cx="6497637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7315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Comic Sans MS" pitchFamily="66" charset="0"/>
              </a:rPr>
              <a:t>Potential alteration to Mississippi River mouth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Comic Sans MS" pitchFamily="66" charset="0"/>
              </a:rPr>
              <a:t>to help promote development of wetlands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acmap1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0"/>
            <a:ext cx="408230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6488668"/>
            <a:ext cx="35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http://www.manhattanpast.com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09600"/>
            <a:ext cx="3886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Evacuation map of Manhattan during hurricane Sandy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Highest flood risk (red) is shoreline built since 1776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Additional evacuation </a:t>
            </a:r>
            <a:r>
              <a:rPr lang="en-US" dirty="0" smtClean="0"/>
              <a:t>zones built on bedrock (no human-induced subsidence)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105400" y="3352800"/>
            <a:ext cx="685800" cy="2971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05400" y="6248400"/>
            <a:ext cx="1066800" cy="76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172200" y="4800600"/>
            <a:ext cx="1600200" cy="1447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Cgeobi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3582" y="0"/>
            <a:ext cx="563041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0" y="6019800"/>
            <a:ext cx="5334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09600"/>
            <a:ext cx="77724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Po River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</a:br>
            <a:endParaRPr lang="en-US" sz="2400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219200"/>
            <a:ext cx="7315200" cy="4800600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Drains northern Italy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8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Enters the northern Adriatic Sea, forming delta in late Holocene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8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Evidence of lobe switching dated in sediments back to Bronze Age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8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Sedimentation causes northward migration of delta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8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Sediment began to enter Venice lagoon to north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8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Filling of lagoon would have eliminated the “natural moat” protecting the Republic of Venice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8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70C0"/>
                </a:solidFill>
                <a:latin typeface="Comic Sans MS" pitchFamily="66" charset="0"/>
              </a:rPr>
              <a:t>Therefore, path of Po River altered to a southward location (1599-1604)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80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800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sqaf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57700" cy="2971800"/>
          </a:xfrm>
          <a:prstGeom prst="rect">
            <a:avLst/>
          </a:prstGeom>
        </p:spPr>
      </p:pic>
      <p:pic>
        <p:nvPicPr>
          <p:cNvPr id="3" name="Picture 2" descr="saf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3300412"/>
            <a:ext cx="6324600" cy="3557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304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4square check-ins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495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outage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0"/>
            <a:ext cx="5975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" y="12192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52400" y="1536700"/>
            <a:ext cx="25908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70C0"/>
                </a:solidFill>
                <a:latin typeface="Comic Sans MS" pitchFamily="66" charset="0"/>
              </a:rPr>
              <a:t>Ancient Po mouth had many distributaries through time, covering a large area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Delta</a:t>
            </a:r>
            <a:r>
              <a:rPr lang="en-US" dirty="0" smtClean="0"/>
              <a:t>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19100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787900" y="3962400"/>
            <a:ext cx="435610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eaLnBrk="0" hangingPunct="0">
              <a:lnSpc>
                <a:spcPct val="6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it-IT" sz="2000" b="1">
                <a:solidFill>
                  <a:srgbClr val="0070C0"/>
                </a:solidFill>
                <a:latin typeface="Comic Sans MS" pitchFamily="66" charset="0"/>
              </a:rPr>
              <a:t>Before human control</a:t>
            </a:r>
          </a:p>
          <a:p>
            <a:pPr marL="190500" indent="-190500" eaLnBrk="0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Wingdings" pitchFamily="2" charset="2"/>
              <a:buChar char="§"/>
            </a:pPr>
            <a:r>
              <a:rPr lang="it-IT" sz="2000" b="1">
                <a:solidFill>
                  <a:srgbClr val="0070C0"/>
                </a:solidFill>
                <a:latin typeface="Comic Sans MS" pitchFamily="66" charset="0"/>
              </a:rPr>
              <a:t>Natural rate of coastal progradation 4 m/y from 1000 BC to 1200AD </a:t>
            </a:r>
          </a:p>
          <a:p>
            <a:pPr marL="190500" indent="-190500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 b="1">
                <a:solidFill>
                  <a:srgbClr val="0070C0"/>
                </a:solidFill>
                <a:latin typeface="Comic Sans MS" pitchFamily="66" charset="0"/>
              </a:rPr>
              <a:t>Seven points of discharge described by Plinio il Vecchio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49638"/>
            <a:ext cx="4191000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0"/>
            <a:ext cx="41910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743200" y="1066800"/>
            <a:ext cx="533400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eaLnBrk="0" hangingPunct="0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it-IT">
                <a:latin typeface="Calibri" pitchFamily="34" charset="0"/>
              </a:rPr>
              <a:t>abandonment of Po di Primaro</a:t>
            </a:r>
          </a:p>
          <a:p>
            <a:pPr marL="190500" indent="-190500" eaLnBrk="0" hangingPunct="0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it-IT">
                <a:latin typeface="Calibri" pitchFamily="34" charset="0"/>
              </a:rPr>
              <a:t>1152 AD a major natural avulsion </a:t>
            </a:r>
          </a:p>
          <a:p>
            <a:pPr marL="190500" indent="-190500" eaLnBrk="0" hangingPunct="0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it-IT">
                <a:latin typeface="Calibri" pitchFamily="34" charset="0"/>
              </a:rPr>
              <a:t>northward shifting of distributary channels</a:t>
            </a:r>
          </a:p>
          <a:p>
            <a:pPr marL="190500" indent="-190500" eaLnBrk="0" hangingPunct="0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it-IT">
                <a:latin typeface="Calibri" pitchFamily="34" charset="0"/>
              </a:rPr>
              <a:t>Venice Republic is threatened by the potential infilling of the lagoon                                             </a:t>
            </a:r>
          </a:p>
          <a:p>
            <a:pPr marL="190500" indent="-190500" eaLnBrk="0" hangingPunct="0">
              <a:lnSpc>
                <a:spcPct val="3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it-IT">
                <a:latin typeface="Calibri" pitchFamily="34" charset="0"/>
              </a:rPr>
              <a:t>1604 AD digging of a diversionary canal </a:t>
            </a:r>
          </a:p>
          <a:p>
            <a:pPr marL="190500" indent="-190500" eaLnBrk="0" hangingPunct="0">
              <a:lnSpc>
                <a:spcPct val="3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it-IT">
                <a:latin typeface="Calibri" pitchFamily="34" charset="0"/>
              </a:rPr>
              <a:t>	(Taglio di porto Viro) </a:t>
            </a:r>
            <a:endParaRPr lang="it-IT" sz="2000">
              <a:latin typeface="Calibri" pitchFamily="34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143000" y="152400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 b="1">
                <a:latin typeface="Calibri" pitchFamily="34" charset="0"/>
              </a:rPr>
              <a:t>The artificial form of the modern delta</a:t>
            </a:r>
            <a:endParaRPr lang="it-IT" b="1">
              <a:latin typeface="Calibri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91000" y="3200400"/>
            <a:ext cx="3810000" cy="3449638"/>
            <a:chOff x="2640" y="2016"/>
            <a:chExt cx="2400" cy="2173"/>
          </a:xfrm>
        </p:grpSpPr>
        <p:pic>
          <p:nvPicPr>
            <p:cNvPr id="1127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40" y="2208"/>
              <a:ext cx="2400" cy="1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2" name="Line 6"/>
            <p:cNvSpPr>
              <a:spLocks noChangeShapeType="1"/>
            </p:cNvSpPr>
            <p:nvPr/>
          </p:nvSpPr>
          <p:spPr bwMode="auto">
            <a:xfrm>
              <a:off x="2928" y="2016"/>
              <a:ext cx="1344" cy="672"/>
            </a:xfrm>
            <a:prstGeom prst="line">
              <a:avLst/>
            </a:prstGeom>
            <a:noFill/>
            <a:ln w="28575">
              <a:solidFill>
                <a:srgbClr val="F74239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05200"/>
            <a:ext cx="3810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Line 8"/>
          <p:cNvSpPr>
            <a:spLocks noChangeShapeType="1"/>
          </p:cNvSpPr>
          <p:nvPr/>
        </p:nvSpPr>
        <p:spPr bwMode="auto">
          <a:xfrm flipH="1">
            <a:off x="990600" y="1066800"/>
            <a:ext cx="1447800" cy="3124200"/>
          </a:xfrm>
          <a:prstGeom prst="line">
            <a:avLst/>
          </a:prstGeom>
          <a:noFill/>
          <a:ln w="19050">
            <a:solidFill>
              <a:srgbClr val="F74239"/>
            </a:solidFill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3"/>
          <p:cNvGrpSpPr>
            <a:grpSpLocks/>
          </p:cNvGrpSpPr>
          <p:nvPr/>
        </p:nvGrpSpPr>
        <p:grpSpPr bwMode="auto">
          <a:xfrm>
            <a:off x="533400" y="762000"/>
            <a:ext cx="8151813" cy="5278438"/>
            <a:chOff x="2288" y="0"/>
            <a:chExt cx="3410" cy="1615"/>
          </a:xfrm>
        </p:grpSpPr>
        <p:pic>
          <p:nvPicPr>
            <p:cNvPr id="12296" name="Picture 4" descr="Fig 13  [Converted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8" y="0"/>
              <a:ext cx="3410" cy="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297" name="Group 5"/>
            <p:cNvGrpSpPr>
              <a:grpSpLocks/>
            </p:cNvGrpSpPr>
            <p:nvPr/>
          </p:nvGrpSpPr>
          <p:grpSpPr bwMode="auto">
            <a:xfrm>
              <a:off x="2435" y="121"/>
              <a:ext cx="3144" cy="1281"/>
              <a:chOff x="2435" y="121"/>
              <a:chExt cx="3144" cy="1281"/>
            </a:xfrm>
          </p:grpSpPr>
          <p:sp>
            <p:nvSpPr>
              <p:cNvPr id="12298" name="Line 6"/>
              <p:cNvSpPr>
                <a:spLocks noChangeShapeType="1"/>
              </p:cNvSpPr>
              <p:nvPr/>
            </p:nvSpPr>
            <p:spPr bwMode="auto">
              <a:xfrm>
                <a:off x="2435" y="1391"/>
                <a:ext cx="629" cy="0"/>
              </a:xfrm>
              <a:prstGeom prst="line">
                <a:avLst/>
              </a:prstGeom>
              <a:noFill/>
              <a:ln w="28575">
                <a:solidFill>
                  <a:srgbClr val="1E24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9" name="Line 7"/>
              <p:cNvSpPr>
                <a:spLocks noChangeShapeType="1"/>
              </p:cNvSpPr>
              <p:nvPr/>
            </p:nvSpPr>
            <p:spPr bwMode="auto">
              <a:xfrm flipV="1">
                <a:off x="3054" y="1215"/>
                <a:ext cx="641" cy="187"/>
              </a:xfrm>
              <a:prstGeom prst="line">
                <a:avLst/>
              </a:prstGeom>
              <a:noFill/>
              <a:ln w="28575">
                <a:solidFill>
                  <a:srgbClr val="1E24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0" name="Line 8"/>
              <p:cNvSpPr>
                <a:spLocks noChangeShapeType="1"/>
              </p:cNvSpPr>
              <p:nvPr/>
            </p:nvSpPr>
            <p:spPr bwMode="auto">
              <a:xfrm flipV="1">
                <a:off x="3695" y="1096"/>
                <a:ext cx="651" cy="124"/>
              </a:xfrm>
              <a:prstGeom prst="line">
                <a:avLst/>
              </a:prstGeom>
              <a:noFill/>
              <a:ln w="28575">
                <a:solidFill>
                  <a:srgbClr val="1E24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1" name="Line 9"/>
              <p:cNvSpPr>
                <a:spLocks noChangeShapeType="1"/>
              </p:cNvSpPr>
              <p:nvPr/>
            </p:nvSpPr>
            <p:spPr bwMode="auto">
              <a:xfrm flipV="1">
                <a:off x="4346" y="677"/>
                <a:ext cx="308" cy="403"/>
              </a:xfrm>
              <a:prstGeom prst="line">
                <a:avLst/>
              </a:prstGeom>
              <a:noFill/>
              <a:ln w="28575">
                <a:solidFill>
                  <a:srgbClr val="1E24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2" name="Line 10"/>
              <p:cNvSpPr>
                <a:spLocks noChangeShapeType="1"/>
              </p:cNvSpPr>
              <p:nvPr/>
            </p:nvSpPr>
            <p:spPr bwMode="auto">
              <a:xfrm flipV="1">
                <a:off x="4644" y="370"/>
                <a:ext cx="164" cy="307"/>
              </a:xfrm>
              <a:prstGeom prst="line">
                <a:avLst/>
              </a:prstGeom>
              <a:noFill/>
              <a:ln w="28575">
                <a:solidFill>
                  <a:srgbClr val="1E24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3" name="Line 11"/>
              <p:cNvSpPr>
                <a:spLocks noChangeShapeType="1"/>
              </p:cNvSpPr>
              <p:nvPr/>
            </p:nvSpPr>
            <p:spPr bwMode="auto">
              <a:xfrm flipV="1">
                <a:off x="4814" y="121"/>
                <a:ext cx="146" cy="249"/>
              </a:xfrm>
              <a:prstGeom prst="line">
                <a:avLst/>
              </a:prstGeom>
              <a:noFill/>
              <a:ln w="28575">
                <a:solidFill>
                  <a:srgbClr val="1E24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4" name="Line 12"/>
              <p:cNvSpPr>
                <a:spLocks noChangeShapeType="1"/>
              </p:cNvSpPr>
              <p:nvPr/>
            </p:nvSpPr>
            <p:spPr bwMode="auto">
              <a:xfrm>
                <a:off x="4944" y="121"/>
                <a:ext cx="73" cy="437"/>
              </a:xfrm>
              <a:prstGeom prst="line">
                <a:avLst/>
              </a:prstGeom>
              <a:noFill/>
              <a:ln w="28575">
                <a:solidFill>
                  <a:srgbClr val="1E24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5" name="Line 13"/>
              <p:cNvSpPr>
                <a:spLocks noChangeShapeType="1"/>
              </p:cNvSpPr>
              <p:nvPr/>
            </p:nvSpPr>
            <p:spPr bwMode="auto">
              <a:xfrm>
                <a:off x="5001" y="558"/>
                <a:ext cx="128" cy="169"/>
              </a:xfrm>
              <a:prstGeom prst="line">
                <a:avLst/>
              </a:prstGeom>
              <a:noFill/>
              <a:ln w="28575">
                <a:solidFill>
                  <a:srgbClr val="1E24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6" name="Line 14"/>
              <p:cNvSpPr>
                <a:spLocks noChangeShapeType="1"/>
              </p:cNvSpPr>
              <p:nvPr/>
            </p:nvSpPr>
            <p:spPr bwMode="auto">
              <a:xfrm>
                <a:off x="5136" y="727"/>
                <a:ext cx="124" cy="267"/>
              </a:xfrm>
              <a:prstGeom prst="line">
                <a:avLst/>
              </a:prstGeom>
              <a:noFill/>
              <a:ln w="28575">
                <a:solidFill>
                  <a:srgbClr val="1E24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7" name="Line 15"/>
              <p:cNvSpPr>
                <a:spLocks noChangeShapeType="1"/>
              </p:cNvSpPr>
              <p:nvPr/>
            </p:nvSpPr>
            <p:spPr bwMode="auto">
              <a:xfrm>
                <a:off x="5260" y="1000"/>
                <a:ext cx="196" cy="346"/>
              </a:xfrm>
              <a:prstGeom prst="line">
                <a:avLst/>
              </a:prstGeom>
              <a:noFill/>
              <a:ln w="28575">
                <a:solidFill>
                  <a:srgbClr val="1E24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8" name="Line 16"/>
              <p:cNvSpPr>
                <a:spLocks noChangeShapeType="1"/>
              </p:cNvSpPr>
              <p:nvPr/>
            </p:nvSpPr>
            <p:spPr bwMode="auto">
              <a:xfrm>
                <a:off x="5456" y="1351"/>
                <a:ext cx="123" cy="35"/>
              </a:xfrm>
              <a:prstGeom prst="line">
                <a:avLst/>
              </a:prstGeom>
              <a:noFill/>
              <a:ln w="38100">
                <a:solidFill>
                  <a:srgbClr val="1E24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291" name="Text Box 17"/>
          <p:cNvSpPr txBox="1">
            <a:spLocks noChangeArrowheads="1"/>
          </p:cNvSpPr>
          <p:nvPr/>
        </p:nvSpPr>
        <p:spPr bwMode="auto">
          <a:xfrm>
            <a:off x="3733800" y="6096000"/>
            <a:ext cx="1938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Helvetica"/>
                <a:ea typeface="ＭＳ Ｐゴシック"/>
                <a:cs typeface="ＭＳ Ｐゴシック"/>
              </a:rPr>
              <a:t>Calendar Years</a:t>
            </a:r>
          </a:p>
        </p:txBody>
      </p:sp>
      <p:sp>
        <p:nvSpPr>
          <p:cNvPr id="12292" name="Rectangle 20"/>
          <p:cNvSpPr>
            <a:spLocks noChangeArrowheads="1"/>
          </p:cNvSpPr>
          <p:nvPr/>
        </p:nvSpPr>
        <p:spPr bwMode="auto">
          <a:xfrm>
            <a:off x="2351088" y="1473200"/>
            <a:ext cx="1165225" cy="452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93" name="Rectangle 21"/>
          <p:cNvSpPr>
            <a:spLocks noChangeArrowheads="1"/>
          </p:cNvSpPr>
          <p:nvPr/>
        </p:nvSpPr>
        <p:spPr bwMode="auto">
          <a:xfrm>
            <a:off x="3429000" y="3709988"/>
            <a:ext cx="969963" cy="633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latin typeface="Eurostile"/>
                <a:ea typeface="ＭＳ Ｐゴシック"/>
                <a:cs typeface="ＭＳ Ｐゴシック"/>
              </a:rPr>
              <a:t>Pastures </a:t>
            </a:r>
          </a:p>
          <a:p>
            <a:pPr algn="ctr" eaLnBrk="0" hangingPunct="0"/>
            <a:r>
              <a:rPr lang="en-US" sz="1600">
                <a:latin typeface="Eurostile"/>
                <a:ea typeface="ＭＳ Ｐゴシック"/>
                <a:cs typeface="ＭＳ Ｐゴシック"/>
              </a:rPr>
              <a:t>to Cropland</a:t>
            </a:r>
          </a:p>
        </p:txBody>
      </p:sp>
      <p:sp>
        <p:nvSpPr>
          <p:cNvPr id="12294" name="Text Box 22"/>
          <p:cNvSpPr txBox="1">
            <a:spLocks noChangeArrowheads="1"/>
          </p:cNvSpPr>
          <p:nvPr/>
        </p:nvSpPr>
        <p:spPr bwMode="auto">
          <a:xfrm>
            <a:off x="4876800" y="1981200"/>
            <a:ext cx="13922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latin typeface="Eurostile"/>
                <a:ea typeface="ＭＳ Ｐゴシック"/>
                <a:cs typeface="ＭＳ Ｐゴシック"/>
              </a:rPr>
              <a:t>Deforestation</a:t>
            </a:r>
          </a:p>
          <a:p>
            <a:pPr algn="ctr" eaLnBrk="0" hangingPunct="0"/>
            <a:r>
              <a:rPr lang="en-US" sz="1600">
                <a:latin typeface="Eurostile"/>
                <a:ea typeface="ＭＳ Ｐゴシック"/>
                <a:cs typeface="ＭＳ Ｐゴシック"/>
              </a:rPr>
              <a:t>&amp; Mining</a:t>
            </a:r>
          </a:p>
        </p:txBody>
      </p:sp>
      <p:sp>
        <p:nvSpPr>
          <p:cNvPr id="12295" name="Rectangle 23"/>
          <p:cNvSpPr>
            <a:spLocks noChangeArrowheads="1"/>
          </p:cNvSpPr>
          <p:nvPr/>
        </p:nvSpPr>
        <p:spPr bwMode="auto">
          <a:xfrm>
            <a:off x="7564438" y="3048000"/>
            <a:ext cx="969962" cy="485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latin typeface="Eurostile"/>
                <a:ea typeface="ＭＳ Ｐゴシック"/>
                <a:cs typeface="ＭＳ Ｐゴシック"/>
              </a:rPr>
              <a:t>Dams &amp; </a:t>
            </a:r>
          </a:p>
          <a:p>
            <a:pPr algn="ctr" eaLnBrk="0" hangingPunct="0"/>
            <a:r>
              <a:rPr lang="en-US" sz="1600">
                <a:latin typeface="Eurostile"/>
                <a:ea typeface="ＭＳ Ｐゴシック"/>
                <a:cs typeface="ＭＳ Ｐゴシック"/>
              </a:rPr>
              <a:t>Diversions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701</Words>
  <Application>Microsoft Office PowerPoint</Application>
  <PresentationFormat>On-screen Show (4:3)</PresentationFormat>
  <Paragraphs>164</Paragraphs>
  <Slides>40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Slide</vt:lpstr>
      <vt:lpstr>Slide 1</vt:lpstr>
      <vt:lpstr>Po River</vt:lpstr>
      <vt:lpstr>Slide 3</vt:lpstr>
      <vt:lpstr>Po River </vt:lpstr>
      <vt:lpstr>Slide 5</vt:lpstr>
      <vt:lpstr>Delta formation</vt:lpstr>
      <vt:lpstr>Slide 7</vt:lpstr>
      <vt:lpstr>Slide 8</vt:lpstr>
      <vt:lpstr>Slide 9</vt:lpstr>
      <vt:lpstr>Slide 10</vt:lpstr>
      <vt:lpstr>Po River today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Charles Nittrouer</dc:creator>
  <cp:lastModifiedBy>Rip</cp:lastModifiedBy>
  <cp:revision>36</cp:revision>
  <dcterms:created xsi:type="dcterms:W3CDTF">2010-12-02T19:58:27Z</dcterms:created>
  <dcterms:modified xsi:type="dcterms:W3CDTF">2012-11-07T21:08:26Z</dcterms:modified>
</cp:coreProperties>
</file>