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22" r:id="rId2"/>
    <p:sldId id="325" r:id="rId3"/>
    <p:sldId id="324" r:id="rId4"/>
    <p:sldId id="326" r:id="rId5"/>
    <p:sldId id="272" r:id="rId6"/>
    <p:sldId id="330" r:id="rId7"/>
    <p:sldId id="323" r:id="rId8"/>
    <p:sldId id="327" r:id="rId9"/>
    <p:sldId id="321" r:id="rId10"/>
    <p:sldId id="328" r:id="rId11"/>
    <p:sldId id="329" r:id="rId12"/>
    <p:sldId id="300" r:id="rId13"/>
    <p:sldId id="333" r:id="rId14"/>
    <p:sldId id="334" r:id="rId15"/>
    <p:sldId id="331" r:id="rId16"/>
    <p:sldId id="310" r:id="rId17"/>
    <p:sldId id="308" r:id="rId18"/>
    <p:sldId id="301" r:id="rId19"/>
    <p:sldId id="332" r:id="rId20"/>
    <p:sldId id="276" r:id="rId21"/>
    <p:sldId id="262" r:id="rId22"/>
    <p:sldId id="312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ojects\AmazonRiver\Canal%20Sul%2001082010\Vaz&#227;o%20Canal%20Su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ojects\AmazonRiver\Almeirim\Vaz&#227;o%20Almeirim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River</a:t>
            </a:r>
            <a:r>
              <a:rPr lang="en-US" sz="1600" baseline="0" dirty="0" smtClean="0"/>
              <a:t> </a:t>
            </a:r>
            <a:r>
              <a:rPr lang="en-US" sz="1600" dirty="0" smtClean="0"/>
              <a:t>Discharge – </a:t>
            </a:r>
          </a:p>
          <a:p>
            <a:pPr>
              <a:defRPr sz="1600"/>
            </a:pPr>
            <a:r>
              <a:rPr lang="en-US" sz="1600" dirty="0" smtClean="0"/>
              <a:t>S. Distributary near </a:t>
            </a:r>
            <a:r>
              <a:rPr lang="en-US" sz="1600" dirty="0" err="1" smtClean="0"/>
              <a:t>Macapa</a:t>
            </a:r>
            <a:endParaRPr lang="en-US" sz="1600" dirty="0"/>
          </a:p>
        </c:rich>
      </c:tx>
      <c:layout>
        <c:manualLayout>
          <c:xMode val="edge"/>
          <c:yMode val="edge"/>
          <c:x val="0.15399706392633192"/>
          <c:y val="7.1428571428571494E-2"/>
        </c:manualLayout>
      </c:layout>
    </c:title>
    <c:plotArea>
      <c:layout/>
      <c:scatterChart>
        <c:scatterStyle val="smoothMarker"/>
        <c:ser>
          <c:idx val="0"/>
          <c:order val="0"/>
          <c:tx>
            <c:v>Total Discharge</c:v>
          </c:tx>
          <c:xVal>
            <c:numRef>
              <c:f>Plan1!$C$20:$C$30</c:f>
              <c:numCache>
                <c:formatCode>[$-F400]h:mm:ss\ AM/PM</c:formatCode>
                <c:ptCount val="11"/>
                <c:pt idx="0">
                  <c:v>0.28223379629629625</c:v>
                </c:pt>
                <c:pt idx="1">
                  <c:v>0.32605324074074082</c:v>
                </c:pt>
                <c:pt idx="2">
                  <c:v>0.37564814814814818</c:v>
                </c:pt>
                <c:pt idx="3">
                  <c:v>0.41797453703703824</c:v>
                </c:pt>
                <c:pt idx="4">
                  <c:v>0.46459490740740828</c:v>
                </c:pt>
                <c:pt idx="5">
                  <c:v>0.50680555555555562</c:v>
                </c:pt>
                <c:pt idx="6">
                  <c:v>0.55929398148148168</c:v>
                </c:pt>
                <c:pt idx="7">
                  <c:v>0.60817129629629896</c:v>
                </c:pt>
                <c:pt idx="8">
                  <c:v>0.66865740740741053</c:v>
                </c:pt>
                <c:pt idx="9">
                  <c:v>0.71520833333333533</c:v>
                </c:pt>
                <c:pt idx="10">
                  <c:v>0.76908564814815084</c:v>
                </c:pt>
              </c:numCache>
            </c:numRef>
          </c:xVal>
          <c:yVal>
            <c:numRef>
              <c:f>Plan1!$D$20:$D$30</c:f>
              <c:numCache>
                <c:formatCode>General</c:formatCode>
                <c:ptCount val="11"/>
                <c:pt idx="0">
                  <c:v>-74681.505000000005</c:v>
                </c:pt>
                <c:pt idx="1">
                  <c:v>24523.345000000001</c:v>
                </c:pt>
                <c:pt idx="2">
                  <c:v>127117.72900000002</c:v>
                </c:pt>
                <c:pt idx="3">
                  <c:v>223290.663</c:v>
                </c:pt>
                <c:pt idx="4">
                  <c:v>270314.86599999986</c:v>
                </c:pt>
                <c:pt idx="5">
                  <c:v>310179.00300000008</c:v>
                </c:pt>
                <c:pt idx="6">
                  <c:v>318970.27600000001</c:v>
                </c:pt>
                <c:pt idx="7">
                  <c:v>226746.38099999962</c:v>
                </c:pt>
                <c:pt idx="8">
                  <c:v>78044.964999999938</c:v>
                </c:pt>
                <c:pt idx="9">
                  <c:v>-30202.905999999999</c:v>
                </c:pt>
                <c:pt idx="10">
                  <c:v>-63802.898000000001</c:v>
                </c:pt>
              </c:numCache>
            </c:numRef>
          </c:yVal>
          <c:smooth val="1"/>
        </c:ser>
        <c:axId val="74844032"/>
        <c:axId val="74845568"/>
      </c:scatterChart>
      <c:valAx>
        <c:axId val="74844032"/>
        <c:scaling>
          <c:orientation val="minMax"/>
          <c:max val="1"/>
          <c:min val="0.25"/>
        </c:scaling>
        <c:axPos val="b"/>
        <c:numFmt formatCode="[$-F400]h:mm:ss\ AM/PM" sourceLinked="1"/>
        <c:tickLblPos val="nextTo"/>
        <c:crossAx val="74845568"/>
        <c:crosses val="autoZero"/>
        <c:crossBetween val="midCat"/>
        <c:majorUnit val="0.25"/>
      </c:valAx>
      <c:valAx>
        <c:axId val="74845568"/>
        <c:scaling>
          <c:orientation val="minMax"/>
        </c:scaling>
        <c:axPos val="l"/>
        <c:majorGridlines>
          <c:spPr>
            <a:ln>
              <a:prstDash val="sysDot"/>
            </a:ln>
          </c:spPr>
        </c:majorGridlines>
        <c:numFmt formatCode="General" sourceLinked="1"/>
        <c:tickLblPos val="nextTo"/>
        <c:crossAx val="74844032"/>
        <c:crosses val="autoZero"/>
        <c:crossBetween val="midCat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Total </a:t>
            </a:r>
            <a:r>
              <a:rPr lang="en-US" sz="1600" dirty="0" smtClean="0"/>
              <a:t>River Discharge</a:t>
            </a:r>
          </a:p>
          <a:p>
            <a:pPr>
              <a:defRPr sz="1600"/>
            </a:pPr>
            <a:r>
              <a:rPr lang="en-US" sz="1600" dirty="0" smtClean="0"/>
              <a:t> near </a:t>
            </a:r>
            <a:r>
              <a:rPr lang="en-US" sz="1600" dirty="0" err="1"/>
              <a:t>Almeirim</a:t>
            </a:r>
            <a:endParaRPr lang="en-US" sz="1600" dirty="0"/>
          </a:p>
        </c:rich>
      </c:tx>
      <c:layout>
        <c:manualLayout>
          <c:xMode val="edge"/>
          <c:yMode val="edge"/>
          <c:x val="0.17261111111111124"/>
          <c:y val="0.67909345213427763"/>
        </c:manualLayout>
      </c:layout>
      <c:overlay val="1"/>
    </c:title>
    <c:plotArea>
      <c:layout/>
      <c:scatterChart>
        <c:scatterStyle val="smoothMarker"/>
        <c:ser>
          <c:idx val="0"/>
          <c:order val="0"/>
          <c:xVal>
            <c:numRef>
              <c:f>Plan1!$C$19:$C$27</c:f>
              <c:numCache>
                <c:formatCode>[$-F400]h:mm:ss\ AM/PM</c:formatCode>
                <c:ptCount val="9"/>
                <c:pt idx="0">
                  <c:v>0.31886574074074203</c:v>
                </c:pt>
                <c:pt idx="1">
                  <c:v>0.37153935185185188</c:v>
                </c:pt>
                <c:pt idx="2">
                  <c:v>0.40016203703703707</c:v>
                </c:pt>
                <c:pt idx="3">
                  <c:v>0.50343749999999798</c:v>
                </c:pt>
                <c:pt idx="4">
                  <c:v>0.53790509259259656</c:v>
                </c:pt>
                <c:pt idx="5">
                  <c:v>0.60168981481481798</c:v>
                </c:pt>
                <c:pt idx="6">
                  <c:v>0.63366898148148165</c:v>
                </c:pt>
                <c:pt idx="7">
                  <c:v>0.74931712962962949</c:v>
                </c:pt>
                <c:pt idx="8">
                  <c:v>0.77738425925925969</c:v>
                </c:pt>
              </c:numCache>
            </c:numRef>
          </c:xVal>
          <c:yVal>
            <c:numRef>
              <c:f>Plan1!$D$19:$D$27</c:f>
              <c:numCache>
                <c:formatCode>General</c:formatCode>
                <c:ptCount val="9"/>
                <c:pt idx="0">
                  <c:v>225027.23699999999</c:v>
                </c:pt>
                <c:pt idx="1">
                  <c:v>224445.08499999953</c:v>
                </c:pt>
                <c:pt idx="2">
                  <c:v>220792.057</c:v>
                </c:pt>
                <c:pt idx="3">
                  <c:v>205750.649</c:v>
                </c:pt>
                <c:pt idx="4">
                  <c:v>195584.76300000001</c:v>
                </c:pt>
                <c:pt idx="5">
                  <c:v>194682.511</c:v>
                </c:pt>
                <c:pt idx="6">
                  <c:v>202423.087</c:v>
                </c:pt>
                <c:pt idx="7">
                  <c:v>224373.25200000001</c:v>
                </c:pt>
                <c:pt idx="8">
                  <c:v>221836.31</c:v>
                </c:pt>
              </c:numCache>
            </c:numRef>
          </c:yVal>
          <c:smooth val="1"/>
        </c:ser>
        <c:axId val="46492288"/>
        <c:axId val="46514560"/>
      </c:scatterChart>
      <c:valAx>
        <c:axId val="46492288"/>
        <c:scaling>
          <c:orientation val="minMax"/>
          <c:max val="1"/>
          <c:min val="0.25"/>
        </c:scaling>
        <c:axPos val="b"/>
        <c:numFmt formatCode="[$-F400]h:mm:ss\ AM/PM" sourceLinked="1"/>
        <c:tickLblPos val="nextTo"/>
        <c:crossAx val="46514560"/>
        <c:crosses val="autoZero"/>
        <c:crossBetween val="midCat"/>
        <c:majorUnit val="0.25"/>
      </c:valAx>
      <c:valAx>
        <c:axId val="46514560"/>
        <c:scaling>
          <c:orientation val="minMax"/>
          <c:max val="230000"/>
          <c:min val="0"/>
        </c:scaling>
        <c:axPos val="l"/>
        <c:majorGridlines>
          <c:spPr>
            <a:ln>
              <a:prstDash val="sysDot"/>
            </a:ln>
          </c:spPr>
        </c:majorGridlines>
        <c:numFmt formatCode="General" sourceLinked="1"/>
        <c:tickLblPos val="nextTo"/>
        <c:crossAx val="46492288"/>
        <c:crosses val="autoZero"/>
        <c:crossBetween val="midCat"/>
      </c:valAx>
    </c:plotArea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A52DAC-26CF-4548-8015-39EE6E128093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8981B0-62FF-46A4-A31B-B134450FC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A10389-FBAA-423F-9086-6B1FDF6106E2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98A46-3978-4916-81D8-D0CBE3E813A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981B0-62FF-46A4-A31B-B134450FC31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981B0-62FF-46A4-A31B-B134450FC31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F28DB-510C-48B5-BADC-D425B4254C4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F28DB-510C-48B5-BADC-D425B4254C4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98A46-3978-4916-81D8-D0CBE3E813A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Note: top</a:t>
            </a:r>
            <a:r>
              <a:rPr lang="en-US" baseline="0" dirty="0" smtClean="0"/>
              <a:t> set of figures, discharge is for south fork, and velocity for north fork.  Need to calculate river discharge for north </a:t>
            </a:r>
            <a:r>
              <a:rPr lang="en-US" baseline="0" smtClean="0"/>
              <a:t>fork still.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08DFF-DFDA-4462-9CAC-63E6D264957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SSC peak correlated with temperature gradient observed on</a:t>
            </a:r>
            <a:r>
              <a:rPr lang="en-US" baseline="0" dirty="0" smtClean="0"/>
              <a:t> 3 out of 4 deployments.  Potential remote sensing application?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E0D17-4DBA-4388-B959-D40B98C623E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7466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981B0-62FF-46A4-A31B-B134450FC31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981B0-62FF-46A4-A31B-B134450FC31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3A5465-AE6B-41EB-B46B-89563F895547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F28DB-510C-48B5-BADC-D425B4254C4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981B0-62FF-46A4-A31B-B134450FC31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F28DB-510C-48B5-BADC-D425B4254C4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317C7D-D562-4DC4-8070-4FBC2954EB6F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C6F776-DB6B-4574-A1D1-A700C9D95E4A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981B0-62FF-46A4-A31B-B134450FC31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981B0-62FF-46A4-A31B-B134450FC31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DC21B0-AC33-4283-86EB-0F427C332EFB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FCF93-587F-4ABE-904E-0DF786F6D020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DC24B-B7E2-4D20-AF1B-5E3E558365BD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9979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515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484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135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721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946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954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802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001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595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0032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C6C48-4E6C-744A-A7F1-BC05AF8F1749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5553D-1131-CA40-98FB-DDD27954A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13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chart" Target="../charts/char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2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990600" y="228600"/>
            <a:ext cx="662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Source-to-Sink Approach to Sediment Dispersal Systems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61722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Putting the Amazon system into a source-to-sink context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azonBaseMap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71800" y="0"/>
            <a:ext cx="5943600" cy="4202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1696" y="4266136"/>
            <a:ext cx="406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72" y="4343400"/>
            <a:ext cx="420437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3400" y="1066800"/>
            <a:ext cx="187102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Amazon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tidal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river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4543439" cy="310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Documents and Settings\Charles Nittrouer\My Documents\My Pictures\OLYMPUS Master 2\2010\07\31\P7312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8399" y="685800"/>
            <a:ext cx="4165601" cy="3124201"/>
          </a:xfrm>
          <a:prstGeom prst="rect">
            <a:avLst/>
          </a:prstGeom>
          <a:noFill/>
        </p:spPr>
      </p:pic>
      <p:pic>
        <p:nvPicPr>
          <p:cNvPr id="4" name="Picture 2" descr="C:\Documents and Settings\Charles Nittrouer\My Documents\My Pictures\OLYMPUS Master 2\2010\08\01\P80126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886201"/>
            <a:ext cx="3962399" cy="2971799"/>
          </a:xfrm>
          <a:prstGeom prst="rect">
            <a:avLst/>
          </a:prstGeom>
          <a:noFill/>
        </p:spPr>
      </p:pic>
      <p:pic>
        <p:nvPicPr>
          <p:cNvPr id="5" name="Picture 2" descr="C:\Documents and Settings\Charles Nittrouer\My Documents\My Pictures\OLYMPUS Master 2\2010\08\03\P80327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886200"/>
            <a:ext cx="3962399" cy="297179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95400" y="0"/>
            <a:ext cx="6899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Sedimentary processes in tidal rivers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azonBaseMap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79953"/>
            <a:ext cx="9144000" cy="646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00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Charles Nittrouer\My Documents\My Pictures\OLYMPUS Master 2\2010\07\31\P73125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Charles Nittrouer\My Documents\My Pictures\OLYMPUS Master 2\2010\07\31\P73125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6701" y="838200"/>
            <a:ext cx="329389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x-radiographs from tidal ri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600200"/>
            <a:ext cx="3810000" cy="461439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6477000" y="1752600"/>
            <a:ext cx="1143000" cy="3962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38800" y="1840468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A = 7.1 mm/y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R</a:t>
            </a:r>
            <a:r>
              <a:rPr lang="en-US" b="1" baseline="30000" dirty="0" smtClean="0">
                <a:solidFill>
                  <a:srgbClr val="0070C0"/>
                </a:solidFill>
                <a:latin typeface="Comic Sans MS" pitchFamily="66" charset="0"/>
              </a:rPr>
              <a:t>2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 = 0.66</a:t>
            </a:r>
            <a:endParaRPr lang="en-US" b="1" dirty="0" smtClean="0">
              <a:solidFill>
                <a:srgbClr val="0070C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1" y="228600"/>
            <a:ext cx="464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5"/>
                </a:solidFill>
                <a:latin typeface="Comic Sans MS" pitchFamily="66" charset="0"/>
              </a:rPr>
              <a:t>Accumulation of sedimentary </a:t>
            </a:r>
          </a:p>
          <a:p>
            <a:r>
              <a:rPr lang="en-US" sz="2400" b="1" dirty="0" smtClean="0">
                <a:solidFill>
                  <a:schemeClr val="accent5"/>
                </a:solidFill>
                <a:latin typeface="Comic Sans MS" pitchFamily="66" charset="0"/>
              </a:rPr>
              <a:t>strata in tidal river and mangrove forests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18570" y="6400800"/>
            <a:ext cx="336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Active sediment accumulation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63413" y="6324600"/>
            <a:ext cx="1636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Tidal layering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62961393"/>
              </p:ext>
            </p:extLst>
          </p:nvPr>
        </p:nvGraphicFramePr>
        <p:xfrm>
          <a:off x="1" y="76201"/>
          <a:ext cx="44958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 descr="C:\Projects\AmazonRiver\canalnortevelocit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627" y="381000"/>
            <a:ext cx="5662613" cy="29501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32883104"/>
              </p:ext>
            </p:extLst>
          </p:nvPr>
        </p:nvGraphicFramePr>
        <p:xfrm>
          <a:off x="0" y="381000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81200" y="1856074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Mean ~128,000 </a:t>
            </a:r>
            <a:r>
              <a:rPr lang="en-US" sz="1200" dirty="0"/>
              <a:t>[m³/s</a:t>
            </a:r>
            <a:r>
              <a:rPr lang="en-US" sz="1200" dirty="0" smtClean="0"/>
              <a:t>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404241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Mean ~213,000 </a:t>
            </a:r>
            <a:r>
              <a:rPr lang="en-US" sz="1200" dirty="0"/>
              <a:t>[m³/s</a:t>
            </a:r>
            <a:r>
              <a:rPr lang="en-US" sz="1200" dirty="0" smtClean="0"/>
              <a:t>]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895600" y="2514600"/>
            <a:ext cx="601027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828800" y="1143000"/>
            <a:ext cx="1667828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Projects\AmazonRiver\almerimvelocit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628" y="3561425"/>
            <a:ext cx="5448300" cy="3067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1371600" y="4042410"/>
            <a:ext cx="1981200" cy="2769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286000" y="4419600"/>
            <a:ext cx="1143000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19600" y="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Velocity Transects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5531985" y="152400"/>
            <a:ext cx="3612015" cy="2332567"/>
            <a:chOff x="5531985" y="1295400"/>
            <a:chExt cx="3612015" cy="2332567"/>
          </a:xfrm>
        </p:grpSpPr>
        <p:pic>
          <p:nvPicPr>
            <p:cNvPr id="4098" name="Picture 2" descr="Z:\Amazon\aqd\deploy4_satellit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985" y="1295400"/>
              <a:ext cx="3612015" cy="23325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5562600" y="3505200"/>
              <a:ext cx="76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562600" y="3124200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170 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315200" y="2590800"/>
              <a:ext cx="129608" cy="1296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68440" y="1828800"/>
              <a:ext cx="13707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AQD4 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deployment 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location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5840175" cy="43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1676400" y="3774764"/>
            <a:ext cx="228600" cy="5686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867" y="4285396"/>
            <a:ext cx="2633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SSC values associated with temperature gradient at beginning of ebb (short-lived)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290769">
            <a:off x="5544379" y="299222"/>
            <a:ext cx="8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Amazon </a:t>
            </a:r>
          </a:p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River</a:t>
            </a:r>
            <a:endParaRPr lang="en-US" sz="1400" i="1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114800" y="3774764"/>
            <a:ext cx="97367" cy="6932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90800" y="4467999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Longer-lived elevated SSC associated with peak velocity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722298"/>
            <a:ext cx="152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Peak velocity on ebb despite shallow pressure gradient</a:t>
            </a:r>
            <a:endParaRPr lang="en-US" sz="1200" dirty="0"/>
          </a:p>
        </p:txBody>
      </p:sp>
      <p:pic>
        <p:nvPicPr>
          <p:cNvPr id="2050" name="Picture 2" descr="Z:\Amazon\Chuck Amazon Pictures 2011\P8293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36" y="4131057"/>
            <a:ext cx="3643311" cy="2732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172200" y="3669268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channel width 10-14 m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33400" y="16764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ebb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57200" y="220980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flood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7951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pajos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62885" y="140950"/>
            <a:ext cx="10959922" cy="65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01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1766219"/>
            <a:ext cx="4842413" cy="363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Documents and Settings\Charles Nittrouer\My Documents\My Pictures\OLYMPUS Master 2\2011\08\26\P82636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0880" y="1996212"/>
            <a:ext cx="4293119" cy="32198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684" y="746975"/>
            <a:ext cx="913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Amazon sediment trapped in mouth of tributary</a:t>
            </a:r>
            <a:endParaRPr lang="en-US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050" descr="BlueMarb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Amazon seismic clinoform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138" y="3803650"/>
            <a:ext cx="864393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2819400" y="228600"/>
            <a:ext cx="241123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Bigger sediment</a:t>
            </a:r>
          </a:p>
          <a:p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supplies have built</a:t>
            </a:r>
          </a:p>
          <a:p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thicker deposits on</a:t>
            </a:r>
          </a:p>
          <a:p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continental shelves</a:t>
            </a:r>
          </a:p>
          <a:p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during the Holocene</a:t>
            </a:r>
          </a:p>
          <a:p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the Amazon shelf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0725" name="Picture 4" descr="Amazon mouth from satellit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20875" y="0"/>
            <a:ext cx="46640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Charles Nittrouer\My Documents\My Pictures\OLYMPUS Master 2\2010\07\31\P73125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82234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Charles Nittrouer\My Documents\My Pictures\OLYMPUS Master 2\2010\08\02\P80226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ABEQUE Amazon figs\interdisciplinary cross shel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66788"/>
            <a:ext cx="7234238" cy="58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Comic Sans MS" pitchFamily="66" charset="0"/>
              </a:rPr>
              <a:t>Interdisciplinary Oceanographic Processes on Amazon Shelf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26" descr="Amazon basin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0"/>
            <a:ext cx="7659688" cy="5614988"/>
          </a:xfrm>
          <a:noFill/>
        </p:spPr>
      </p:pic>
      <p:sp>
        <p:nvSpPr>
          <p:cNvPr id="3075" name="Text Box 1027"/>
          <p:cNvSpPr txBox="1">
            <a:spLocks noChangeArrowheads="1"/>
          </p:cNvSpPr>
          <p:nvPr/>
        </p:nvSpPr>
        <p:spPr bwMode="auto">
          <a:xfrm>
            <a:off x="0" y="5715000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Comic Sans MS" pitchFamily="66" charset="0"/>
              </a:rPr>
              <a:t>Amazon dispersal system extends 1000s km – land and sea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Comic Sans MS" pitchFamily="66" charset="0"/>
              </a:rPr>
              <a:t> Tidal river and coast extends 1000 km seaward from </a:t>
            </a:r>
            <a:r>
              <a:rPr lang="en-US" sz="2000" b="1" dirty="0" err="1">
                <a:solidFill>
                  <a:srgbClr val="0070C0"/>
                </a:solidFill>
                <a:latin typeface="Comic Sans MS" pitchFamily="66" charset="0"/>
              </a:rPr>
              <a:t>Obidos</a:t>
            </a:r>
            <a:endParaRPr lang="en-US" sz="2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azonBaseMap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79953"/>
            <a:ext cx="9144000" cy="646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00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72824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9" y="4018206"/>
            <a:ext cx="3799764" cy="28498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6400" y="320577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Muddy beaches in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mangrove forests at tropical latitudes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08" y="6435"/>
            <a:ext cx="3794336" cy="315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mangrove_model_tal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2423" y="-23879"/>
            <a:ext cx="4546362" cy="318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Documents and Settings\Charles Nittrouer\My Documents\My Pictures\OLYMPUS Master 2\2010\07\28\P72824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7718" y="4031089"/>
            <a:ext cx="3727361" cy="2795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mazon coastal accre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4050" y="0"/>
            <a:ext cx="46799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4038600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Substantial coastal accretion downstream of river mouth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Coastal erosion 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along some parts of </a:t>
            </a: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coast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050" descr="F:\ABEQUE Amazon figs\NE South Am mudcap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565525"/>
            <a:ext cx="65690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2051"/>
          <p:cNvSpPr txBox="1">
            <a:spLocks noChangeArrowheads="1"/>
          </p:cNvSpPr>
          <p:nvPr/>
        </p:nvSpPr>
        <p:spPr bwMode="auto">
          <a:xfrm>
            <a:off x="2195856" y="6091238"/>
            <a:ext cx="47329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Mudcapes</a:t>
            </a:r>
            <a:r>
              <a:rPr lang="en-US" b="1" dirty="0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 along northern South America</a:t>
            </a:r>
          </a:p>
        </p:txBody>
      </p:sp>
      <p:sp>
        <p:nvSpPr>
          <p:cNvPr id="15364" name="Text Box 2052"/>
          <p:cNvSpPr txBox="1">
            <a:spLocks noChangeArrowheads="1"/>
          </p:cNvSpPr>
          <p:nvPr/>
        </p:nvSpPr>
        <p:spPr bwMode="auto">
          <a:xfrm>
            <a:off x="1313651" y="6488113"/>
            <a:ext cx="64523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They extend from </a:t>
            </a:r>
            <a:r>
              <a:rPr lang="en-US" sz="1800" b="1" dirty="0" smtClean="0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Amazon mouth to the Caribbean Sea</a:t>
            </a:r>
            <a:endParaRPr lang="en-US" sz="1800" b="1" dirty="0">
              <a:solidFill>
                <a:srgbClr val="3333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0"/>
            <a:ext cx="87630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1054840" y="2971800"/>
            <a:ext cx="7112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omic Sans MS" pitchFamily="66" charset="0"/>
              </a:rPr>
              <a:t>Regions of sediment accumulation and erosion 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mazon sed budg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0"/>
            <a:ext cx="4503738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52400" y="762000"/>
            <a:ext cx="4191000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Source ~1200 x 10</a:t>
            </a:r>
            <a:r>
              <a:rPr lang="en-US" b="1" baseline="30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6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 t/y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Sink ~800 x 10</a:t>
            </a:r>
            <a:r>
              <a:rPr lang="en-US" b="1" baseline="30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6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 t/y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Likely, ~1/3 missing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But large confidence limits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Tidal river is sink?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We know nothing directly about mass accumulation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or 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310</Words>
  <Application>Microsoft Office PowerPoint</Application>
  <PresentationFormat>On-screen Show (4:3)</PresentationFormat>
  <Paragraphs>81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University of Washington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Fricke</dc:creator>
  <cp:lastModifiedBy>Charles Nittrouer</cp:lastModifiedBy>
  <cp:revision>23</cp:revision>
  <dcterms:created xsi:type="dcterms:W3CDTF">2011-09-08T22:01:26Z</dcterms:created>
  <dcterms:modified xsi:type="dcterms:W3CDTF">2012-11-30T20:55:37Z</dcterms:modified>
</cp:coreProperties>
</file>