
<file path=[Content_Types].xml><?xml version="1.0" encoding="utf-8"?>
<Types xmlns="http://schemas.openxmlformats.org/package/2006/content-types">
  <Default Extension="tmp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6"/>
  </p:notesMasterIdLst>
  <p:sldIdLst>
    <p:sldId id="373" r:id="rId2"/>
    <p:sldId id="364" r:id="rId3"/>
    <p:sldId id="335" r:id="rId4"/>
    <p:sldId id="351" r:id="rId5"/>
    <p:sldId id="341" r:id="rId6"/>
    <p:sldId id="355" r:id="rId7"/>
    <p:sldId id="361" r:id="rId8"/>
    <p:sldId id="357" r:id="rId9"/>
    <p:sldId id="358" r:id="rId10"/>
    <p:sldId id="360" r:id="rId11"/>
    <p:sldId id="313" r:id="rId12"/>
    <p:sldId id="317" r:id="rId13"/>
    <p:sldId id="352" r:id="rId14"/>
    <p:sldId id="354" r:id="rId15"/>
    <p:sldId id="319" r:id="rId16"/>
    <p:sldId id="367" r:id="rId17"/>
    <p:sldId id="369" r:id="rId18"/>
    <p:sldId id="371" r:id="rId19"/>
    <p:sldId id="316" r:id="rId20"/>
    <p:sldId id="370" r:id="rId21"/>
    <p:sldId id="368" r:id="rId22"/>
    <p:sldId id="366" r:id="rId23"/>
    <p:sldId id="353" r:id="rId24"/>
    <p:sldId id="343" r:id="rId25"/>
    <p:sldId id="365" r:id="rId26"/>
    <p:sldId id="349" r:id="rId27"/>
    <p:sldId id="275" r:id="rId28"/>
    <p:sldId id="350" r:id="rId29"/>
    <p:sldId id="344" r:id="rId30"/>
    <p:sldId id="346" r:id="rId31"/>
    <p:sldId id="326" r:id="rId32"/>
    <p:sldId id="372" r:id="rId33"/>
    <p:sldId id="322" r:id="rId34"/>
    <p:sldId id="329" r:id="rId35"/>
    <p:sldId id="330" r:id="rId36"/>
    <p:sldId id="324" r:id="rId37"/>
    <p:sldId id="331" r:id="rId38"/>
    <p:sldId id="295" r:id="rId39"/>
    <p:sldId id="298" r:id="rId40"/>
    <p:sldId id="299" r:id="rId41"/>
    <p:sldId id="336" r:id="rId42"/>
    <p:sldId id="300" r:id="rId43"/>
    <p:sldId id="293" r:id="rId44"/>
    <p:sldId id="301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7" autoAdjust="0"/>
  </p:normalViewPr>
  <p:slideViewPr>
    <p:cSldViewPr>
      <p:cViewPr>
        <p:scale>
          <a:sx n="70" d="100"/>
          <a:sy n="70" d="100"/>
        </p:scale>
        <p:origin x="130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2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2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2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2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fld id="{2E5787E4-B683-4BEF-A822-C2693ECE1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477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fld id="{EC0587C7-9BA6-4846-AC9D-569600EE1970}" type="slidenum">
              <a:rPr lang="en-US" altLang="en-US" sz="1200">
                <a:latin typeface="Times" panose="02020603050405020304" pitchFamily="18" charset="0"/>
              </a:rPr>
              <a:pPr/>
              <a:t>4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smtClean="0">
                <a:latin typeface="Times" panose="02020603050405020304" pitchFamily="18" charset="0"/>
                <a:ea typeface="ＭＳ Ｐゴシック" pitchFamily="34" charset="-128"/>
              </a:rPr>
              <a:t>The amount of water in rivers at any one time is tiny in comparison to other storage volumes.  Only 3% of the world’s total water occurs on land.  The largest volumes of water found occur in ice caps and glaciers (2.8%), groundwater (0.61%), lakes (0.009%), the atmosphere (0.001%), and in rivers (0.0001%).</a:t>
            </a:r>
          </a:p>
          <a:p>
            <a:endParaRPr lang="en-US" altLang="en-US" smtClean="0">
              <a:latin typeface="Times" panose="020206030504050203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36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fld id="{ADDE033C-B2F8-460F-B467-84DB7B479BA7}" type="slidenum">
              <a:rPr lang="en-US" altLang="en-US" sz="1200">
                <a:latin typeface="Times" panose="02020603050405020304" pitchFamily="18" charset="0"/>
              </a:rPr>
              <a:pPr/>
              <a:t>6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725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fld id="{41559F7F-02A8-4CE9-816E-BDBDEDA8DC12}" type="slidenum">
              <a:rPr lang="en-US" altLang="en-US" sz="1200">
                <a:latin typeface="Times" panose="02020603050405020304" pitchFamily="18" charset="0"/>
              </a:rPr>
              <a:pPr/>
              <a:t>10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dirty="0" smtClean="0">
                <a:latin typeface="Times" panose="02020603050405020304" pitchFamily="18" charset="0"/>
                <a:ea typeface="ＭＳ Ｐゴシック" pitchFamily="34" charset="-128"/>
              </a:rPr>
              <a:t>Stream order helps to conceptually organize the streams in a watershed.</a:t>
            </a:r>
          </a:p>
          <a:p>
            <a:r>
              <a:rPr lang="en-US" altLang="en-US" dirty="0" smtClean="0">
                <a:latin typeface="Times" panose="02020603050405020304" pitchFamily="18" charset="0"/>
                <a:ea typeface="ＭＳ Ｐゴシック" pitchFamily="34" charset="-128"/>
              </a:rPr>
              <a:t>As streams increase in order, they also increase in length, exponentially;</a:t>
            </a:r>
          </a:p>
          <a:p>
            <a:r>
              <a:rPr lang="en-US" altLang="en-US" dirty="0" smtClean="0">
                <a:latin typeface="Times" panose="02020603050405020304" pitchFamily="18" charset="0"/>
                <a:ea typeface="ＭＳ Ｐゴシック" pitchFamily="34" charset="-128"/>
              </a:rPr>
              <a:t>World-wide, about 70-75% of stream miles occur as headwater (first order) streams.</a:t>
            </a:r>
          </a:p>
          <a:p>
            <a:endParaRPr lang="en-US" altLang="en-US" dirty="0" smtClean="0">
              <a:latin typeface="Times" panose="020206030504050203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24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fld id="{DD182B57-155F-431B-97F5-20256B2DED6C}" type="slidenum">
              <a:rPr lang="en-US" altLang="en-US" sz="1200">
                <a:latin typeface="Times" panose="02020603050405020304" pitchFamily="18" charset="0"/>
              </a:rPr>
              <a:pPr/>
              <a:t>28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4343400"/>
            <a:ext cx="63246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12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technically</a:t>
            </a:r>
            <a:r>
              <a:rPr lang="en-US" baseline="0" dirty="0" smtClean="0"/>
              <a:t> the 100 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flood is actually the flood with a 1% chance of occurring in a given year…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87E4-B683-4BEF-A822-C2693ECE13E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5789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fld id="{5E2662EB-459F-49A6-ABBE-70780874A9D6}" type="slidenum">
              <a:rPr lang="en-US" altLang="en-US" sz="1200">
                <a:latin typeface="Times" panose="02020603050405020304" pitchFamily="18" charset="0"/>
              </a:rPr>
              <a:pPr/>
              <a:t>37</a:t>
            </a:fld>
            <a:endParaRPr lang="en-US" altLang="en-US" sz="1200">
              <a:latin typeface="Times" panose="02020603050405020304" pitchFamily="18" charset="0"/>
            </a:endParaRPr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45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B64CAD6-21B0-4AF6-AE96-C7DACFDA3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04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A29359-BF7C-4F78-A2B9-42E56ED6F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57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50639D8-1445-44AC-8D79-F4A0D79C9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88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ED2B4DB-4F18-4928-B994-2BA4FC9CC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3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F50238-522A-4675-B807-E3BCAEB3DC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88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913A17B-F29A-4C29-B496-F899BB6E0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79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5E6FB9-4C63-4831-B835-F531FA7E2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1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87CE239-BEF3-40C3-87BA-0C033EE77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DD729CC-B1F0-4A02-A98B-4830BFEBC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93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987B25-DAFB-42FE-9302-B26F722006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8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F4B204-7BB2-4E7F-84D2-59750F4DF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0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3CE27C-8F14-4AAB-BD60-29F291D73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76637E-0520-42DB-AE0D-54B298650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65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8400" y="56388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7400" y="5638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2E5C294-6934-4590-982E-B17F6B6D3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86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7160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Tahoma"/>
          <a:ea typeface="ＭＳ Ｐゴシック" pitchFamily="-106" charset="-128"/>
          <a:cs typeface="Tahoma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Tahoma" pitchFamily="-106" charset="0"/>
          <a:ea typeface="ＭＳ Ｐゴシック" pitchFamily="-106" charset="-128"/>
          <a:cs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Tahoma" pitchFamily="-106" charset="0"/>
          <a:ea typeface="ＭＳ Ｐゴシック" pitchFamily="-106" charset="-128"/>
          <a:cs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Tahoma" pitchFamily="-106" charset="0"/>
          <a:ea typeface="ＭＳ Ｐゴシック" pitchFamily="-106" charset="-128"/>
          <a:cs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3600">
          <a:solidFill>
            <a:schemeClr val="tx2"/>
          </a:solidFill>
          <a:latin typeface="Tahoma" pitchFamily="-106" charset="0"/>
          <a:ea typeface="ＭＳ Ｐゴシック" pitchFamily="-106" charset="-128"/>
          <a:cs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Tahoma"/>
          <a:ea typeface="ＭＳ Ｐゴシック" pitchFamily="-106" charset="-128"/>
          <a:cs typeface="Tahom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pN8aRboayY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R-vwdtrlgI" TargetMode="External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4038600" cy="1371600"/>
          </a:xfrm>
        </p:spPr>
        <p:txBody>
          <a:bodyPr/>
          <a:lstStyle/>
          <a:p>
            <a:r>
              <a:rPr lang="en-US" dirty="0" smtClean="0"/>
              <a:t>Sarah’s office hours</a:t>
            </a:r>
            <a:br>
              <a:rPr lang="en-US" dirty="0" smtClean="0"/>
            </a:br>
            <a:r>
              <a:rPr lang="en-US" dirty="0" smtClean="0"/>
              <a:t>JHN 432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60260"/>
            <a:ext cx="3733800" cy="2286000"/>
          </a:xfrm>
        </p:spPr>
        <p:txBody>
          <a:bodyPr/>
          <a:lstStyle/>
          <a:p>
            <a:r>
              <a:rPr lang="en-US" dirty="0" smtClean="0"/>
              <a:t>Wednesday 10/28: 3pm – 5:30 pm</a:t>
            </a:r>
          </a:p>
          <a:p>
            <a:r>
              <a:rPr lang="en-US" dirty="0" smtClean="0"/>
              <a:t>Friday 10/30: 1:30pm – 3:30 pm</a:t>
            </a:r>
            <a:endParaRPr lang="en-US" dirty="0"/>
          </a:p>
        </p:txBody>
      </p:sp>
      <p:pic>
        <p:nvPicPr>
          <p:cNvPr id="4" name="Picture 3" descr="gis.ess.washington.edu/grg/courses/ess230/ESS-OCEAN_230_Syllabus_2015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t="11111" r="19136" b="8889"/>
          <a:stretch/>
        </p:blipFill>
        <p:spPr>
          <a:xfrm>
            <a:off x="4038600" y="1706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6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29718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Stream Order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3810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 method of classifying or ordering the hierarchy of natural channels.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Stream order correlates 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well with drainage area, 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but is also regionally 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controlled by 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topography &amp; geology.</a:t>
            </a: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3752850" y="2209800"/>
            <a:ext cx="5102225" cy="4413250"/>
            <a:chOff x="3614" y="2256"/>
            <a:chExt cx="1848" cy="1454"/>
          </a:xfrm>
        </p:grpSpPr>
        <p:pic>
          <p:nvPicPr>
            <p:cNvPr id="23558" name="Picture 5" descr="strahler stream or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62"/>
            <a:stretch>
              <a:fillRect/>
            </a:stretch>
          </p:blipFill>
          <p:spPr bwMode="auto">
            <a:xfrm>
              <a:off x="3648" y="2256"/>
              <a:ext cx="1814" cy="14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9" name="Rectangle 6"/>
            <p:cNvSpPr>
              <a:spLocks noChangeArrowheads="1"/>
            </p:cNvSpPr>
            <p:nvPr/>
          </p:nvSpPr>
          <p:spPr bwMode="auto">
            <a:xfrm>
              <a:off x="3614" y="3590"/>
              <a:ext cx="93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800">
                <a:latin typeface="Arial" panose="020B0604020202020204" pitchFamily="34" charset="0"/>
              </a:endParaRPr>
            </a:p>
          </p:txBody>
        </p:sp>
      </p:grpSp>
      <p:sp>
        <p:nvSpPr>
          <p:cNvPr id="23557" name="Line 7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2514600" y="0"/>
            <a:ext cx="37338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Some Definitions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8915400" cy="57150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 stream (or river) is a body of water that: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Flows downslope along a </a:t>
            </a:r>
            <a:r>
              <a:rPr lang="en-US" altLang="en-US" i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clearly defined natural passageway</a:t>
            </a: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Transports particles and/or dissolved substances </a:t>
            </a:r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(load)</a:t>
            </a:r>
          </a:p>
          <a:p>
            <a:pPr lvl="1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The passageway is called the stream’s </a:t>
            </a:r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channel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The quantity (volume) of water passing by a point on the stream bank in a given interval of time is the stream’s </a:t>
            </a:r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discharge</a:t>
            </a:r>
          </a:p>
          <a:p>
            <a:endParaRPr lang="en-US" altLang="en-US" sz="1600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 stream’s discharge may vary because of changes in precipitation or the melting of winter snow cover.</a:t>
            </a:r>
          </a:p>
          <a:p>
            <a:pPr>
              <a:lnSpc>
                <a:spcPct val="90000"/>
              </a:lnSpc>
            </a:pPr>
            <a:endParaRPr lang="en-US" altLang="en-US" sz="1600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In response to varying discharge and load, the channel continuously adjusts its shape (and location).</a:t>
            </a:r>
          </a:p>
          <a:p>
            <a:pPr>
              <a:lnSpc>
                <a:spcPct val="90000"/>
              </a:lnSpc>
            </a:pP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</a:pP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25604" name="Line 8"/>
          <p:cNvSpPr>
            <a:spLocks noChangeShapeType="1"/>
          </p:cNvSpPr>
          <p:nvPr/>
        </p:nvSpPr>
        <p:spPr bwMode="auto">
          <a:xfrm>
            <a:off x="304800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More Definitions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924800" cy="4800600"/>
          </a:xfrm>
        </p:spPr>
        <p:txBody>
          <a:bodyPr/>
          <a:lstStyle/>
          <a:p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gradient or slope </a:t>
            </a: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rise over run, meters per kilometer [S]</a:t>
            </a:r>
            <a:endParaRPr lang="en-US" altLang="en-US" b="1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cross-sectional area</a:t>
            </a: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width x average depth, expressed in square meters [A]</a:t>
            </a:r>
            <a:endParaRPr lang="en-US" altLang="en-US" b="1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velocity of </a:t>
            </a:r>
            <a:r>
              <a:rPr lang="en-US" altLang="en-US" b="1" dirty="0" err="1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waterflow</a:t>
            </a:r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</a:t>
            </a: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expressed in meters per second [V]</a:t>
            </a:r>
            <a:endParaRPr lang="en-US" altLang="en-US" b="1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discharge</a:t>
            </a:r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expressed in cubic meters per second [Q] </a:t>
            </a:r>
            <a:endParaRPr lang="en-US" altLang="en-US" b="1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load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expressed as kilograms per cubic meter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dissolved matter generally does not affect stream behavior</a:t>
            </a:r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00100" y="1175538"/>
            <a:ext cx="7620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</a:rPr>
              <a:t>width </a:t>
            </a:r>
            <a:r>
              <a:rPr lang="en-US" altLang="en-US" sz="2800" dirty="0">
                <a:latin typeface="Arial" panose="020B0604020202020204" pitchFamily="34" charset="0"/>
              </a:rPr>
              <a:t>[W] &amp; depth [D]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A = W x D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558540" y="5524829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</a:rPr>
              <a:t>Steep terrain W ~ D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558540" y="4876800"/>
            <a:ext cx="4114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Arial" panose="020B0604020202020204" pitchFamily="34" charset="0"/>
              </a:rPr>
              <a:t>Flat terrain W &gt;&gt; 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0040" y="2823363"/>
            <a:ext cx="6477000" cy="1504950"/>
            <a:chOff x="1905000" y="2819400"/>
            <a:chExt cx="6477000" cy="1504950"/>
          </a:xfrm>
        </p:grpSpPr>
        <p:graphicFrame>
          <p:nvGraphicFramePr>
            <p:cNvPr id="2765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4981348"/>
                </p:ext>
              </p:extLst>
            </p:nvPr>
          </p:nvGraphicFramePr>
          <p:xfrm>
            <a:off x="1905000" y="3429000"/>
            <a:ext cx="6477000" cy="89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1" name="Drawing" r:id="rId3" imgW="5009998" imgH="895198" progId="Canvas.Drawing.7">
                    <p:embed/>
                  </p:oleObj>
                </mc:Choice>
                <mc:Fallback>
                  <p:oleObj name="Drawing" r:id="rId3" imgW="5009998" imgH="895198" progId="Canvas.Drawing.7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429000"/>
                          <a:ext cx="6477000" cy="895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5" name="Line 8"/>
            <p:cNvSpPr>
              <a:spLocks noChangeShapeType="1"/>
            </p:cNvSpPr>
            <p:nvPr/>
          </p:nvSpPr>
          <p:spPr bwMode="auto">
            <a:xfrm>
              <a:off x="2438400" y="3352800"/>
              <a:ext cx="55626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11"/>
            <p:cNvSpPr>
              <a:spLocks noChangeShapeType="1"/>
            </p:cNvSpPr>
            <p:nvPr/>
          </p:nvSpPr>
          <p:spPr bwMode="auto">
            <a:xfrm>
              <a:off x="5029200" y="35052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12"/>
            <p:cNvSpPr txBox="1">
              <a:spLocks noChangeArrowheads="1"/>
            </p:cNvSpPr>
            <p:nvPr/>
          </p:nvSpPr>
          <p:spPr bwMode="auto">
            <a:xfrm>
              <a:off x="4648200" y="2819400"/>
              <a:ext cx="609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Arial" panose="020B0604020202020204" pitchFamily="34" charset="0"/>
                </a:rPr>
                <a:t>W</a:t>
              </a:r>
            </a:p>
          </p:txBody>
        </p:sp>
        <p:sp>
          <p:nvSpPr>
            <p:cNvPr id="27660" name="Text Box 13"/>
            <p:cNvSpPr txBox="1">
              <a:spLocks noChangeArrowheads="1"/>
            </p:cNvSpPr>
            <p:nvPr/>
          </p:nvSpPr>
          <p:spPr bwMode="auto">
            <a:xfrm>
              <a:off x="4343400" y="3429000"/>
              <a:ext cx="609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Arial" panose="020B0604020202020204" pitchFamily="34" charset="0"/>
                </a:rPr>
                <a:t>D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04800" y="4418331"/>
            <a:ext cx="2557463" cy="1876425"/>
            <a:chOff x="609600" y="4343400"/>
            <a:chExt cx="2557463" cy="1876425"/>
          </a:xfrm>
        </p:grpSpPr>
        <p:graphicFrame>
          <p:nvGraphicFramePr>
            <p:cNvPr id="2765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8769519"/>
                </p:ext>
              </p:extLst>
            </p:nvPr>
          </p:nvGraphicFramePr>
          <p:xfrm>
            <a:off x="609600" y="4724400"/>
            <a:ext cx="2557463" cy="149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2" name="Drawing" r:id="rId5" imgW="3438449" imgH="2009546" progId="Canvas.Drawing.7">
                    <p:embed/>
                  </p:oleObj>
                </mc:Choice>
                <mc:Fallback>
                  <p:oleObj name="Drawing" r:id="rId5" imgW="3438449" imgH="2009546" progId="Canvas.Drawing.7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4724400"/>
                          <a:ext cx="2557463" cy="1495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Line 9"/>
            <p:cNvSpPr>
              <a:spLocks noChangeShapeType="1"/>
            </p:cNvSpPr>
            <p:nvPr/>
          </p:nvSpPr>
          <p:spPr bwMode="auto">
            <a:xfrm>
              <a:off x="1295400" y="4876800"/>
              <a:ext cx="1143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10"/>
            <p:cNvSpPr>
              <a:spLocks noChangeShapeType="1"/>
            </p:cNvSpPr>
            <p:nvPr/>
          </p:nvSpPr>
          <p:spPr bwMode="auto">
            <a:xfrm>
              <a:off x="1828800" y="5029200"/>
              <a:ext cx="0" cy="838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Text Box 14"/>
            <p:cNvSpPr txBox="1">
              <a:spLocks noChangeArrowheads="1"/>
            </p:cNvSpPr>
            <p:nvPr/>
          </p:nvSpPr>
          <p:spPr bwMode="auto">
            <a:xfrm>
              <a:off x="1828800" y="5105400"/>
              <a:ext cx="609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7662" name="Text Box 15"/>
            <p:cNvSpPr txBox="1">
              <a:spLocks noChangeArrowheads="1"/>
            </p:cNvSpPr>
            <p:nvPr/>
          </p:nvSpPr>
          <p:spPr bwMode="auto">
            <a:xfrm>
              <a:off x="1600200" y="4343400"/>
              <a:ext cx="6096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Arial" panose="020B0604020202020204" pitchFamily="34" charset="0"/>
                </a:rPr>
                <a:t>W</a:t>
              </a:r>
            </a:p>
          </p:txBody>
        </p:sp>
      </p:grpSp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838200" y="152400"/>
            <a:ext cx="7848600" cy="67071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2"/>
                </a:solidFill>
                <a:latin typeface="Tahoma"/>
                <a:ea typeface="ＭＳ Ｐゴシック" pitchFamily="-106" charset="-128"/>
                <a:cs typeface="Tahom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2"/>
                </a:solidFill>
                <a:latin typeface="Tahoma" pitchFamily="-106" charset="0"/>
                <a:ea typeface="ＭＳ Ｐゴシック" pitchFamily="-106" charset="-128"/>
                <a:cs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2"/>
                </a:solidFill>
                <a:latin typeface="Tahoma" pitchFamily="-106" charset="0"/>
                <a:ea typeface="ＭＳ Ｐゴシック" pitchFamily="-106" charset="-128"/>
                <a:cs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2"/>
                </a:solidFill>
                <a:latin typeface="Tahoma" pitchFamily="-106" charset="0"/>
                <a:ea typeface="ＭＳ Ｐゴシック" pitchFamily="-106" charset="-128"/>
                <a:cs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2"/>
                </a:solidFill>
                <a:latin typeface="Tahoma" pitchFamily="-106" charset="0"/>
                <a:ea typeface="ＭＳ Ｐゴシック" pitchFamily="-106" charset="-128"/>
                <a:cs typeface="Tahoma" panose="020B060403050404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kern="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Cross sectional area</a:t>
            </a: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304800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04800" y="1447801"/>
            <a:ext cx="86106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</a:rPr>
              <a:t>Cross sectional area times </a:t>
            </a:r>
            <a:r>
              <a:rPr lang="en-US" altLang="en-US" sz="2800" dirty="0">
                <a:latin typeface="Arial" panose="020B0604020202020204" pitchFamily="34" charset="0"/>
              </a:rPr>
              <a:t>the average </a:t>
            </a:r>
            <a:r>
              <a:rPr lang="en-US" altLang="en-US" sz="2800" dirty="0" smtClean="0">
                <a:latin typeface="Arial" panose="020B0604020202020204" pitchFamily="34" charset="0"/>
              </a:rPr>
              <a:t>velocity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</a:rPr>
              <a:t>Q = A x V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</a:rPr>
              <a:t>Q = W x D x V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latin typeface="Arial" panose="020B0604020202020204" pitchFamily="34" charset="0"/>
              </a:rPr>
              <a:t>Cubic feet per second (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cfs</a:t>
            </a:r>
            <a:r>
              <a:rPr lang="en-US" altLang="en-US" sz="2800" dirty="0" smtClean="0">
                <a:latin typeface="Arial" panose="020B0604020202020204" pitchFamily="34" charset="0"/>
              </a:rPr>
              <a:t>) or cubic meters per second (</a:t>
            </a:r>
            <a:r>
              <a:rPr lang="en-US" altLang="en-US" sz="2800" dirty="0" err="1" smtClean="0">
                <a:latin typeface="Arial" panose="020B0604020202020204" pitchFamily="34" charset="0"/>
              </a:rPr>
              <a:t>cms</a:t>
            </a:r>
            <a:r>
              <a:rPr lang="en-US" altLang="en-US" sz="2800" dirty="0" smtClean="0">
                <a:latin typeface="Arial" panose="020B0604020202020204" pitchFamily="34" charset="0"/>
              </a:rPr>
              <a:t>)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2475" y="4596704"/>
            <a:ext cx="6486525" cy="1814513"/>
            <a:chOff x="533400" y="2971800"/>
            <a:chExt cx="6486525" cy="1814513"/>
          </a:xfrm>
        </p:grpSpPr>
        <p:graphicFrame>
          <p:nvGraphicFramePr>
            <p:cNvPr id="2867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3140256"/>
                </p:ext>
              </p:extLst>
            </p:nvPr>
          </p:nvGraphicFramePr>
          <p:xfrm>
            <a:off x="1828800" y="2971800"/>
            <a:ext cx="5191125" cy="1219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7" name="Drawing" r:id="rId3" imgW="5191049" imgH="1219200" progId="Canvas.Drawing.7">
                    <p:embed/>
                  </p:oleObj>
                </mc:Choice>
                <mc:Fallback>
                  <p:oleObj name="Drawing" r:id="rId3" imgW="5191049" imgH="1219200" progId="Canvas.Drawing.7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2971800"/>
                          <a:ext cx="5191125" cy="1219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286000" y="3962400"/>
              <a:ext cx="43434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8" name="Line 6"/>
            <p:cNvSpPr>
              <a:spLocks noChangeShapeType="1"/>
            </p:cNvSpPr>
            <p:nvPr/>
          </p:nvSpPr>
          <p:spPr bwMode="auto">
            <a:xfrm flipV="1">
              <a:off x="2057400" y="2971800"/>
              <a:ext cx="0" cy="838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4191000" y="3048000"/>
              <a:ext cx="12192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3733800" y="4267200"/>
              <a:ext cx="1295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Arial" panose="020B0604020202020204" pitchFamily="34" charset="0"/>
                </a:rPr>
                <a:t>width</a:t>
              </a:r>
            </a:p>
          </p:txBody>
        </p:sp>
        <p:sp>
          <p:nvSpPr>
            <p:cNvPr id="28681" name="Text Box 9"/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1295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 b="1">
                  <a:latin typeface="Arial" panose="020B0604020202020204" pitchFamily="34" charset="0"/>
                </a:rPr>
                <a:t>depth</a:t>
              </a:r>
            </a:p>
          </p:txBody>
        </p:sp>
      </p:grp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838200" y="290512"/>
            <a:ext cx="7848600" cy="68580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2"/>
                </a:solidFill>
                <a:latin typeface="Tahoma"/>
                <a:ea typeface="ＭＳ Ｐゴシック" pitchFamily="-106" charset="-128"/>
                <a:cs typeface="Tahom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2"/>
                </a:solidFill>
                <a:latin typeface="Tahoma" pitchFamily="-106" charset="0"/>
                <a:ea typeface="ＭＳ Ｐゴシック" pitchFamily="-106" charset="-128"/>
                <a:cs typeface="Tahoma" panose="020B06040305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2"/>
                </a:solidFill>
                <a:latin typeface="Tahoma" pitchFamily="-106" charset="0"/>
                <a:ea typeface="ＭＳ Ｐゴシック" pitchFamily="-106" charset="-128"/>
                <a:cs typeface="Tahoma" panose="020B06040305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2"/>
                </a:solidFill>
                <a:latin typeface="Tahoma" pitchFamily="-106" charset="0"/>
                <a:ea typeface="ＭＳ Ｐゴシック" pitchFamily="-106" charset="-128"/>
                <a:cs typeface="Tahoma" panose="020B06040305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>
                <a:solidFill>
                  <a:schemeClr val="tx2"/>
                </a:solidFill>
                <a:latin typeface="Tahoma" pitchFamily="-106" charset="0"/>
                <a:ea typeface="ＭＳ Ｐゴシック" pitchFamily="-106" charset="-128"/>
                <a:cs typeface="Tahoma" panose="020B060403050404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ctr"/>
            <a:r>
              <a:rPr lang="en-US" altLang="en-US" kern="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Discharge (Q)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905000" y="0"/>
            <a:ext cx="48006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Downstream Evolution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77200" cy="48006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Due to tributary contributions, discharge increases downstream but how do W, D, and V adjust to the increasing discharge?</a:t>
            </a:r>
          </a:p>
          <a:p>
            <a:pPr algn="ctr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Q = W D V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04800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28237"/>
              </p:ext>
            </p:extLst>
          </p:nvPr>
        </p:nvGraphicFramePr>
        <p:xfrm>
          <a:off x="1310640" y="3031807"/>
          <a:ext cx="6324600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Drawing" r:id="rId3" imgW="5029200" imgH="2238146" progId="Canvas.Drawing.7">
                  <p:embed/>
                </p:oleObj>
              </mc:Choice>
              <mc:Fallback>
                <p:oleObj name="Drawing" r:id="rId3" imgW="5029200" imgH="2238146" progId="Canvas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3031807"/>
                        <a:ext cx="6324600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386840" y="6384607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158240" y="3108007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50920" y="6334780"/>
            <a:ext cx="2194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distance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rot="16200000">
            <a:off x="83821" y="436530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height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3264" y="3467100"/>
            <a:ext cx="277935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Longitudinal profile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905000" y="0"/>
            <a:ext cx="48006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Downstream Evolution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77200" cy="48006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Due to tributary contributions, discharge increases downstream but how do W, D, and V adjust to the increasing discharge?</a:t>
            </a:r>
          </a:p>
          <a:p>
            <a:pPr algn="ctr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Q = W D V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04800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28237"/>
              </p:ext>
            </p:extLst>
          </p:nvPr>
        </p:nvGraphicFramePr>
        <p:xfrm>
          <a:off x="1310640" y="3031807"/>
          <a:ext cx="6324600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Drawing" r:id="rId3" imgW="5029200" imgH="2238146" progId="Canvas.Drawing.7">
                  <p:embed/>
                </p:oleObj>
              </mc:Choice>
              <mc:Fallback>
                <p:oleObj name="Drawing" r:id="rId3" imgW="5029200" imgH="2238146" progId="Canvas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3031807"/>
                        <a:ext cx="6324600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386840" y="6384607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158240" y="3108007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50920" y="6334780"/>
            <a:ext cx="2194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distance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rot="16200000">
            <a:off x="83821" y="436530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height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1" y="2367348"/>
            <a:ext cx="16916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Discharge?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386840" y="3467100"/>
            <a:ext cx="4556761" cy="2552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311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905000" y="0"/>
            <a:ext cx="48006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Downstream Evolution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77200" cy="48006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Due to tributary contributions, discharge increases downstream but how do W, D, and V adjust to the increasing discharge?</a:t>
            </a:r>
          </a:p>
          <a:p>
            <a:pPr algn="ctr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Q = W D V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04800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28237"/>
              </p:ext>
            </p:extLst>
          </p:nvPr>
        </p:nvGraphicFramePr>
        <p:xfrm>
          <a:off x="1310640" y="3031807"/>
          <a:ext cx="6324600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Drawing" r:id="rId3" imgW="5029200" imgH="2238146" progId="Canvas.Drawing.7">
                  <p:embed/>
                </p:oleObj>
              </mc:Choice>
              <mc:Fallback>
                <p:oleObj name="Drawing" r:id="rId3" imgW="5029200" imgH="2238146" progId="Canvas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3031807"/>
                        <a:ext cx="6324600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386840" y="6384607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158240" y="3108007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50920" y="6334780"/>
            <a:ext cx="2194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distance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rot="16200000">
            <a:off x="83821" y="436530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height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1" y="2367348"/>
            <a:ext cx="12191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Width?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386840" y="3467100"/>
            <a:ext cx="4556761" cy="2552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737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905000" y="0"/>
            <a:ext cx="48006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Downstream Evolution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77200" cy="48006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Due to tributary contributions, discharge increases downstream but how do W, D, and V adjust to the increasing discharge?</a:t>
            </a:r>
          </a:p>
          <a:p>
            <a:pPr algn="ctr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Q = W D V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04800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28237"/>
              </p:ext>
            </p:extLst>
          </p:nvPr>
        </p:nvGraphicFramePr>
        <p:xfrm>
          <a:off x="1310640" y="3031807"/>
          <a:ext cx="6324600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9" name="Drawing" r:id="rId3" imgW="5029200" imgH="2238146" progId="Canvas.Drawing.7">
                  <p:embed/>
                </p:oleObj>
              </mc:Choice>
              <mc:Fallback>
                <p:oleObj name="Drawing" r:id="rId3" imgW="5029200" imgH="2238146" progId="Canvas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3031807"/>
                        <a:ext cx="6324600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386840" y="6384607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158240" y="3108007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50920" y="6334780"/>
            <a:ext cx="2194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distance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rot="16200000">
            <a:off x="83821" y="436530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height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1" y="2367348"/>
            <a:ext cx="12191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Depth?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386840" y="4800600"/>
            <a:ext cx="4861560" cy="1219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148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:\CH14\14.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80010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914400" y="12954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The ratio of channel width to channel depth generally increases down stream.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Cross-Sectional Shape</a:t>
            </a:r>
          </a:p>
        </p:txBody>
      </p:sp>
      <p:sp>
        <p:nvSpPr>
          <p:cNvPr id="38917" name="Freeform 6"/>
          <p:cNvSpPr>
            <a:spLocks/>
          </p:cNvSpPr>
          <p:nvPr/>
        </p:nvSpPr>
        <p:spPr bwMode="auto">
          <a:xfrm>
            <a:off x="1508125" y="3181350"/>
            <a:ext cx="1195388" cy="566738"/>
          </a:xfrm>
          <a:custGeom>
            <a:avLst/>
            <a:gdLst>
              <a:gd name="T0" fmla="*/ 0 w 753"/>
              <a:gd name="T1" fmla="*/ 0 h 357"/>
              <a:gd name="T2" fmla="*/ 2147483647 w 753"/>
              <a:gd name="T3" fmla="*/ 2147483647 h 357"/>
              <a:gd name="T4" fmla="*/ 2147483647 w 753"/>
              <a:gd name="T5" fmla="*/ 2147483647 h 357"/>
              <a:gd name="T6" fmla="*/ 2147483647 w 753"/>
              <a:gd name="T7" fmla="*/ 2147483647 h 357"/>
              <a:gd name="T8" fmla="*/ 2147483647 w 753"/>
              <a:gd name="T9" fmla="*/ 2147483647 h 357"/>
              <a:gd name="T10" fmla="*/ 2147483647 w 753"/>
              <a:gd name="T11" fmla="*/ 2147483647 h 357"/>
              <a:gd name="T12" fmla="*/ 2147483647 w 753"/>
              <a:gd name="T13" fmla="*/ 2147483647 h 357"/>
              <a:gd name="T14" fmla="*/ 2147483647 w 753"/>
              <a:gd name="T15" fmla="*/ 2147483647 h 357"/>
              <a:gd name="T16" fmla="*/ 2147483647 w 753"/>
              <a:gd name="T17" fmla="*/ 2147483647 h 3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53"/>
              <a:gd name="T28" fmla="*/ 0 h 357"/>
              <a:gd name="T29" fmla="*/ 753 w 753"/>
              <a:gd name="T30" fmla="*/ 357 h 3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53" h="357">
                <a:moveTo>
                  <a:pt x="0" y="0"/>
                </a:moveTo>
                <a:cubicBezTo>
                  <a:pt x="19" y="58"/>
                  <a:pt x="50" y="123"/>
                  <a:pt x="103" y="158"/>
                </a:cubicBezTo>
                <a:cubicBezTo>
                  <a:pt x="117" y="201"/>
                  <a:pt x="159" y="243"/>
                  <a:pt x="198" y="269"/>
                </a:cubicBezTo>
                <a:cubicBezTo>
                  <a:pt x="233" y="322"/>
                  <a:pt x="284" y="324"/>
                  <a:pt x="333" y="357"/>
                </a:cubicBezTo>
                <a:cubicBezTo>
                  <a:pt x="370" y="344"/>
                  <a:pt x="394" y="331"/>
                  <a:pt x="428" y="317"/>
                </a:cubicBezTo>
                <a:cubicBezTo>
                  <a:pt x="466" y="299"/>
                  <a:pt x="518" y="297"/>
                  <a:pt x="555" y="277"/>
                </a:cubicBezTo>
                <a:cubicBezTo>
                  <a:pt x="597" y="253"/>
                  <a:pt x="639" y="224"/>
                  <a:pt x="674" y="190"/>
                </a:cubicBezTo>
                <a:cubicBezTo>
                  <a:pt x="679" y="174"/>
                  <a:pt x="679" y="156"/>
                  <a:pt x="689" y="143"/>
                </a:cubicBezTo>
                <a:cubicBezTo>
                  <a:pt x="713" y="106"/>
                  <a:pt x="753" y="53"/>
                  <a:pt x="753" y="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Freeform 7"/>
          <p:cNvSpPr>
            <a:spLocks/>
          </p:cNvSpPr>
          <p:nvPr/>
        </p:nvSpPr>
        <p:spPr bwMode="auto">
          <a:xfrm>
            <a:off x="1514475" y="4214813"/>
            <a:ext cx="2936875" cy="777875"/>
          </a:xfrm>
          <a:custGeom>
            <a:avLst/>
            <a:gdLst>
              <a:gd name="T0" fmla="*/ 2147483647 w 1850"/>
              <a:gd name="T1" fmla="*/ 2147483647 h 490"/>
              <a:gd name="T2" fmla="*/ 2147483647 w 1850"/>
              <a:gd name="T3" fmla="*/ 2147483647 h 490"/>
              <a:gd name="T4" fmla="*/ 2147483647 w 1850"/>
              <a:gd name="T5" fmla="*/ 2147483647 h 490"/>
              <a:gd name="T6" fmla="*/ 2147483647 w 1850"/>
              <a:gd name="T7" fmla="*/ 2147483647 h 490"/>
              <a:gd name="T8" fmla="*/ 2147483647 w 1850"/>
              <a:gd name="T9" fmla="*/ 2147483647 h 490"/>
              <a:gd name="T10" fmla="*/ 2147483647 w 1850"/>
              <a:gd name="T11" fmla="*/ 2147483647 h 490"/>
              <a:gd name="T12" fmla="*/ 2147483647 w 1850"/>
              <a:gd name="T13" fmla="*/ 2147483647 h 490"/>
              <a:gd name="T14" fmla="*/ 2147483647 w 1850"/>
              <a:gd name="T15" fmla="*/ 2147483647 h 490"/>
              <a:gd name="T16" fmla="*/ 2147483647 w 1850"/>
              <a:gd name="T17" fmla="*/ 2147483647 h 490"/>
              <a:gd name="T18" fmla="*/ 2147483647 w 1850"/>
              <a:gd name="T19" fmla="*/ 2147483647 h 490"/>
              <a:gd name="T20" fmla="*/ 2147483647 w 1850"/>
              <a:gd name="T21" fmla="*/ 2147483647 h 490"/>
              <a:gd name="T22" fmla="*/ 2147483647 w 1850"/>
              <a:gd name="T23" fmla="*/ 2147483647 h 490"/>
              <a:gd name="T24" fmla="*/ 2147483647 w 1850"/>
              <a:gd name="T25" fmla="*/ 2147483647 h 490"/>
              <a:gd name="T26" fmla="*/ 2147483647 w 1850"/>
              <a:gd name="T27" fmla="*/ 2147483647 h 490"/>
              <a:gd name="T28" fmla="*/ 2147483647 w 1850"/>
              <a:gd name="T29" fmla="*/ 2147483647 h 490"/>
              <a:gd name="T30" fmla="*/ 2147483647 w 1850"/>
              <a:gd name="T31" fmla="*/ 2147483647 h 490"/>
              <a:gd name="T32" fmla="*/ 2147483647 w 1850"/>
              <a:gd name="T33" fmla="*/ 2147483647 h 490"/>
              <a:gd name="T34" fmla="*/ 2147483647 w 1850"/>
              <a:gd name="T35" fmla="*/ 2147483647 h 490"/>
              <a:gd name="T36" fmla="*/ 2147483647 w 1850"/>
              <a:gd name="T37" fmla="*/ 2147483647 h 490"/>
              <a:gd name="T38" fmla="*/ 2147483647 w 1850"/>
              <a:gd name="T39" fmla="*/ 2147483647 h 490"/>
              <a:gd name="T40" fmla="*/ 2147483647 w 1850"/>
              <a:gd name="T41" fmla="*/ 2147483647 h 4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850"/>
              <a:gd name="T64" fmla="*/ 0 h 490"/>
              <a:gd name="T65" fmla="*/ 1850 w 1850"/>
              <a:gd name="T66" fmla="*/ 490 h 49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850" h="490">
                <a:moveTo>
                  <a:pt x="12" y="14"/>
                </a:moveTo>
                <a:cubicBezTo>
                  <a:pt x="51" y="73"/>
                  <a:pt x="0" y="0"/>
                  <a:pt x="52" y="62"/>
                </a:cubicBezTo>
                <a:cubicBezTo>
                  <a:pt x="109" y="131"/>
                  <a:pt x="33" y="44"/>
                  <a:pt x="76" y="109"/>
                </a:cubicBezTo>
                <a:cubicBezTo>
                  <a:pt x="89" y="129"/>
                  <a:pt x="105" y="147"/>
                  <a:pt x="123" y="165"/>
                </a:cubicBezTo>
                <a:cubicBezTo>
                  <a:pt x="155" y="197"/>
                  <a:pt x="193" y="226"/>
                  <a:pt x="226" y="260"/>
                </a:cubicBezTo>
                <a:cubicBezTo>
                  <a:pt x="232" y="266"/>
                  <a:pt x="235" y="277"/>
                  <a:pt x="242" y="284"/>
                </a:cubicBezTo>
                <a:cubicBezTo>
                  <a:pt x="281" y="323"/>
                  <a:pt x="329" y="355"/>
                  <a:pt x="369" y="395"/>
                </a:cubicBezTo>
                <a:cubicBezTo>
                  <a:pt x="383" y="409"/>
                  <a:pt x="390" y="431"/>
                  <a:pt x="408" y="442"/>
                </a:cubicBezTo>
                <a:cubicBezTo>
                  <a:pt x="422" y="450"/>
                  <a:pt x="441" y="448"/>
                  <a:pt x="456" y="458"/>
                </a:cubicBezTo>
                <a:cubicBezTo>
                  <a:pt x="464" y="463"/>
                  <a:pt x="470" y="470"/>
                  <a:pt x="480" y="474"/>
                </a:cubicBezTo>
                <a:cubicBezTo>
                  <a:pt x="500" y="481"/>
                  <a:pt x="543" y="490"/>
                  <a:pt x="543" y="490"/>
                </a:cubicBezTo>
                <a:cubicBezTo>
                  <a:pt x="683" y="479"/>
                  <a:pt x="822" y="465"/>
                  <a:pt x="963" y="458"/>
                </a:cubicBezTo>
                <a:cubicBezTo>
                  <a:pt x="1135" y="438"/>
                  <a:pt x="1305" y="395"/>
                  <a:pt x="1478" y="371"/>
                </a:cubicBezTo>
                <a:cubicBezTo>
                  <a:pt x="1493" y="365"/>
                  <a:pt x="1511" y="364"/>
                  <a:pt x="1525" y="355"/>
                </a:cubicBezTo>
                <a:cubicBezTo>
                  <a:pt x="1533" y="349"/>
                  <a:pt x="1540" y="343"/>
                  <a:pt x="1549" y="339"/>
                </a:cubicBezTo>
                <a:cubicBezTo>
                  <a:pt x="1586" y="320"/>
                  <a:pt x="1635" y="313"/>
                  <a:pt x="1676" y="300"/>
                </a:cubicBezTo>
                <a:cubicBezTo>
                  <a:pt x="1702" y="281"/>
                  <a:pt x="1716" y="258"/>
                  <a:pt x="1739" y="236"/>
                </a:cubicBezTo>
                <a:cubicBezTo>
                  <a:pt x="1752" y="196"/>
                  <a:pt x="1789" y="170"/>
                  <a:pt x="1802" y="133"/>
                </a:cubicBezTo>
                <a:cubicBezTo>
                  <a:pt x="1812" y="100"/>
                  <a:pt x="1805" y="115"/>
                  <a:pt x="1826" y="86"/>
                </a:cubicBezTo>
                <a:cubicBezTo>
                  <a:pt x="1831" y="70"/>
                  <a:pt x="1836" y="54"/>
                  <a:pt x="1842" y="38"/>
                </a:cubicBezTo>
                <a:cubicBezTo>
                  <a:pt x="1844" y="30"/>
                  <a:pt x="1850" y="14"/>
                  <a:pt x="1850" y="1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Freeform 8"/>
          <p:cNvSpPr>
            <a:spLocks/>
          </p:cNvSpPr>
          <p:nvPr/>
        </p:nvSpPr>
        <p:spPr bwMode="auto">
          <a:xfrm>
            <a:off x="1622425" y="5307013"/>
            <a:ext cx="5808663" cy="690562"/>
          </a:xfrm>
          <a:custGeom>
            <a:avLst/>
            <a:gdLst>
              <a:gd name="T0" fmla="*/ 0 w 3659"/>
              <a:gd name="T1" fmla="*/ 2147483647 h 435"/>
              <a:gd name="T2" fmla="*/ 2147483647 w 3659"/>
              <a:gd name="T3" fmla="*/ 2147483647 h 435"/>
              <a:gd name="T4" fmla="*/ 2147483647 w 3659"/>
              <a:gd name="T5" fmla="*/ 2147483647 h 435"/>
              <a:gd name="T6" fmla="*/ 2147483647 w 3659"/>
              <a:gd name="T7" fmla="*/ 2147483647 h 435"/>
              <a:gd name="T8" fmla="*/ 2147483647 w 3659"/>
              <a:gd name="T9" fmla="*/ 2147483647 h 435"/>
              <a:gd name="T10" fmla="*/ 2147483647 w 3659"/>
              <a:gd name="T11" fmla="*/ 2147483647 h 435"/>
              <a:gd name="T12" fmla="*/ 2147483647 w 3659"/>
              <a:gd name="T13" fmla="*/ 2147483647 h 435"/>
              <a:gd name="T14" fmla="*/ 2147483647 w 3659"/>
              <a:gd name="T15" fmla="*/ 2147483647 h 435"/>
              <a:gd name="T16" fmla="*/ 2147483647 w 3659"/>
              <a:gd name="T17" fmla="*/ 2147483647 h 435"/>
              <a:gd name="T18" fmla="*/ 2147483647 w 3659"/>
              <a:gd name="T19" fmla="*/ 2147483647 h 435"/>
              <a:gd name="T20" fmla="*/ 2147483647 w 3659"/>
              <a:gd name="T21" fmla="*/ 2147483647 h 435"/>
              <a:gd name="T22" fmla="*/ 2147483647 w 3659"/>
              <a:gd name="T23" fmla="*/ 2147483647 h 435"/>
              <a:gd name="T24" fmla="*/ 2147483647 w 3659"/>
              <a:gd name="T25" fmla="*/ 2147483647 h 435"/>
              <a:gd name="T26" fmla="*/ 2147483647 w 3659"/>
              <a:gd name="T27" fmla="*/ 2147483647 h 435"/>
              <a:gd name="T28" fmla="*/ 2147483647 w 3659"/>
              <a:gd name="T29" fmla="*/ 2147483647 h 435"/>
              <a:gd name="T30" fmla="*/ 2147483647 w 3659"/>
              <a:gd name="T31" fmla="*/ 2147483647 h 435"/>
              <a:gd name="T32" fmla="*/ 2147483647 w 3659"/>
              <a:gd name="T33" fmla="*/ 2147483647 h 435"/>
              <a:gd name="T34" fmla="*/ 2147483647 w 3659"/>
              <a:gd name="T35" fmla="*/ 2147483647 h 435"/>
              <a:gd name="T36" fmla="*/ 2147483647 w 3659"/>
              <a:gd name="T37" fmla="*/ 2147483647 h 435"/>
              <a:gd name="T38" fmla="*/ 2147483647 w 3659"/>
              <a:gd name="T39" fmla="*/ 2147483647 h 435"/>
              <a:gd name="T40" fmla="*/ 2147483647 w 3659"/>
              <a:gd name="T41" fmla="*/ 2147483647 h 435"/>
              <a:gd name="T42" fmla="*/ 2147483647 w 3659"/>
              <a:gd name="T43" fmla="*/ 2147483647 h 435"/>
              <a:gd name="T44" fmla="*/ 2147483647 w 3659"/>
              <a:gd name="T45" fmla="*/ 2147483647 h 435"/>
              <a:gd name="T46" fmla="*/ 2147483647 w 3659"/>
              <a:gd name="T47" fmla="*/ 2147483647 h 435"/>
              <a:gd name="T48" fmla="*/ 2147483647 w 3659"/>
              <a:gd name="T49" fmla="*/ 2147483647 h 435"/>
              <a:gd name="T50" fmla="*/ 2147483647 w 3659"/>
              <a:gd name="T51" fmla="*/ 2147483647 h 435"/>
              <a:gd name="T52" fmla="*/ 2147483647 w 3659"/>
              <a:gd name="T53" fmla="*/ 2147483647 h 435"/>
              <a:gd name="T54" fmla="*/ 2147483647 w 3659"/>
              <a:gd name="T55" fmla="*/ 2147483647 h 435"/>
              <a:gd name="T56" fmla="*/ 2147483647 w 3659"/>
              <a:gd name="T57" fmla="*/ 0 h 43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659"/>
              <a:gd name="T88" fmla="*/ 0 h 435"/>
              <a:gd name="T89" fmla="*/ 3659 w 3659"/>
              <a:gd name="T90" fmla="*/ 435 h 43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659" h="435">
                <a:moveTo>
                  <a:pt x="0" y="8"/>
                </a:moveTo>
                <a:cubicBezTo>
                  <a:pt x="5" y="18"/>
                  <a:pt x="9" y="29"/>
                  <a:pt x="16" y="39"/>
                </a:cubicBezTo>
                <a:cubicBezTo>
                  <a:pt x="22" y="48"/>
                  <a:pt x="32" y="53"/>
                  <a:pt x="39" y="63"/>
                </a:cubicBezTo>
                <a:cubicBezTo>
                  <a:pt x="43" y="70"/>
                  <a:pt x="41" y="80"/>
                  <a:pt x="47" y="87"/>
                </a:cubicBezTo>
                <a:cubicBezTo>
                  <a:pt x="60" y="104"/>
                  <a:pt x="95" y="134"/>
                  <a:pt x="95" y="134"/>
                </a:cubicBezTo>
                <a:cubicBezTo>
                  <a:pt x="112" y="187"/>
                  <a:pt x="142" y="214"/>
                  <a:pt x="182" y="253"/>
                </a:cubicBezTo>
                <a:cubicBezTo>
                  <a:pt x="197" y="268"/>
                  <a:pt x="207" y="293"/>
                  <a:pt x="229" y="301"/>
                </a:cubicBezTo>
                <a:cubicBezTo>
                  <a:pt x="237" y="303"/>
                  <a:pt x="245" y="305"/>
                  <a:pt x="253" y="309"/>
                </a:cubicBezTo>
                <a:cubicBezTo>
                  <a:pt x="261" y="313"/>
                  <a:pt x="268" y="320"/>
                  <a:pt x="277" y="324"/>
                </a:cubicBezTo>
                <a:cubicBezTo>
                  <a:pt x="321" y="340"/>
                  <a:pt x="372" y="351"/>
                  <a:pt x="419" y="364"/>
                </a:cubicBezTo>
                <a:cubicBezTo>
                  <a:pt x="456" y="361"/>
                  <a:pt x="493" y="360"/>
                  <a:pt x="530" y="356"/>
                </a:cubicBezTo>
                <a:cubicBezTo>
                  <a:pt x="560" y="352"/>
                  <a:pt x="586" y="336"/>
                  <a:pt x="617" y="332"/>
                </a:cubicBezTo>
                <a:cubicBezTo>
                  <a:pt x="815" y="305"/>
                  <a:pt x="632" y="337"/>
                  <a:pt x="744" y="317"/>
                </a:cubicBezTo>
                <a:cubicBezTo>
                  <a:pt x="853" y="327"/>
                  <a:pt x="959" y="351"/>
                  <a:pt x="1069" y="364"/>
                </a:cubicBezTo>
                <a:cubicBezTo>
                  <a:pt x="1116" y="369"/>
                  <a:pt x="1164" y="374"/>
                  <a:pt x="1212" y="380"/>
                </a:cubicBezTo>
                <a:cubicBezTo>
                  <a:pt x="1238" y="382"/>
                  <a:pt x="1291" y="388"/>
                  <a:pt x="1291" y="388"/>
                </a:cubicBezTo>
                <a:cubicBezTo>
                  <a:pt x="1476" y="435"/>
                  <a:pt x="1695" y="398"/>
                  <a:pt x="1869" y="396"/>
                </a:cubicBezTo>
                <a:cubicBezTo>
                  <a:pt x="2011" y="402"/>
                  <a:pt x="2147" y="423"/>
                  <a:pt x="2289" y="435"/>
                </a:cubicBezTo>
                <a:cubicBezTo>
                  <a:pt x="2353" y="433"/>
                  <a:pt x="2568" y="408"/>
                  <a:pt x="2677" y="427"/>
                </a:cubicBezTo>
                <a:cubicBezTo>
                  <a:pt x="2861" y="423"/>
                  <a:pt x="3047" y="430"/>
                  <a:pt x="3231" y="420"/>
                </a:cubicBezTo>
                <a:cubicBezTo>
                  <a:pt x="3285" y="401"/>
                  <a:pt x="3322" y="374"/>
                  <a:pt x="3366" y="340"/>
                </a:cubicBezTo>
                <a:cubicBezTo>
                  <a:pt x="3380" y="328"/>
                  <a:pt x="3399" y="322"/>
                  <a:pt x="3413" y="309"/>
                </a:cubicBezTo>
                <a:cubicBezTo>
                  <a:pt x="3467" y="254"/>
                  <a:pt x="3442" y="273"/>
                  <a:pt x="3485" y="245"/>
                </a:cubicBezTo>
                <a:cubicBezTo>
                  <a:pt x="3492" y="234"/>
                  <a:pt x="3498" y="223"/>
                  <a:pt x="3508" y="214"/>
                </a:cubicBezTo>
                <a:cubicBezTo>
                  <a:pt x="3514" y="207"/>
                  <a:pt x="3527" y="206"/>
                  <a:pt x="3532" y="198"/>
                </a:cubicBezTo>
                <a:cubicBezTo>
                  <a:pt x="3538" y="186"/>
                  <a:pt x="3536" y="171"/>
                  <a:pt x="3540" y="158"/>
                </a:cubicBezTo>
                <a:cubicBezTo>
                  <a:pt x="3546" y="131"/>
                  <a:pt x="3560" y="102"/>
                  <a:pt x="3572" y="79"/>
                </a:cubicBezTo>
                <a:cubicBezTo>
                  <a:pt x="3579" y="64"/>
                  <a:pt x="3598" y="40"/>
                  <a:pt x="3611" y="31"/>
                </a:cubicBezTo>
                <a:cubicBezTo>
                  <a:pt x="3626" y="19"/>
                  <a:pt x="3659" y="0"/>
                  <a:pt x="3659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1524000" y="3200400"/>
            <a:ext cx="1143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1524000" y="4267200"/>
            <a:ext cx="2895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1600200" y="5334000"/>
            <a:ext cx="5791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6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altLang="en-US" smtClean="0">
                <a:latin typeface="+mj-lt"/>
                <a:ea typeface="ＭＳ Ｐゴシック" pitchFamily="34" charset="-128"/>
                <a:cs typeface="Tahoma" panose="020B0604030504040204" pitchFamily="34" charset="0"/>
              </a:rPr>
              <a:t>River Material &amp; Sediment Transport</a:t>
            </a:r>
          </a:p>
        </p:txBody>
      </p:sp>
      <p:pic>
        <p:nvPicPr>
          <p:cNvPr id="16387" name="Picture 2" descr="source_to_sink_fig_edited.jpg                                  000042CE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5163"/>
            <a:ext cx="9144000" cy="469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1752600" y="4419600"/>
            <a:ext cx="2514600" cy="838200"/>
          </a:xfrm>
          <a:prstGeom prst="ellipse">
            <a:avLst/>
          </a:prstGeom>
          <a:noFill/>
          <a:ln w="76200" cap="flat" cmpd="sng" algn="ctr">
            <a:solidFill>
              <a:srgbClr val="FF020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905000" y="0"/>
            <a:ext cx="48006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Downstream Evolution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77200" cy="48006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Due to tributary contributions, discharge increases downstream but how do W, D, and V adjust to the increasing discharge?</a:t>
            </a:r>
          </a:p>
          <a:p>
            <a:pPr algn="ctr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Q = W D V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04800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28237"/>
              </p:ext>
            </p:extLst>
          </p:nvPr>
        </p:nvGraphicFramePr>
        <p:xfrm>
          <a:off x="1310640" y="3031807"/>
          <a:ext cx="6324600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name="Drawing" r:id="rId3" imgW="5029200" imgH="2238146" progId="Canvas.Drawing.7">
                  <p:embed/>
                </p:oleObj>
              </mc:Choice>
              <mc:Fallback>
                <p:oleObj name="Drawing" r:id="rId3" imgW="5029200" imgH="2238146" progId="Canvas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3031807"/>
                        <a:ext cx="6324600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386840" y="6384607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158240" y="3108007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50920" y="6334780"/>
            <a:ext cx="2194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distance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rot="16200000">
            <a:off x="83821" y="436530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height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1" y="2367348"/>
            <a:ext cx="13715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Velocity?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386840" y="3467100"/>
            <a:ext cx="4556761" cy="2552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03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905000" y="0"/>
            <a:ext cx="48006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Downstream Evolution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77200" cy="48006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Due to tributary contributions, discharge increases downstream but how do W, D, and V adjust to the increasing discharge?</a:t>
            </a:r>
          </a:p>
          <a:p>
            <a:pPr algn="ctr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Q = W D V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>
              <a:buFontTx/>
              <a:buChar char="•"/>
            </a:pP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04800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728237"/>
              </p:ext>
            </p:extLst>
          </p:nvPr>
        </p:nvGraphicFramePr>
        <p:xfrm>
          <a:off x="1310640" y="3031807"/>
          <a:ext cx="6324600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2" name="Drawing" r:id="rId3" imgW="5029200" imgH="2238146" progId="Canvas.Drawing.7">
                  <p:embed/>
                </p:oleObj>
              </mc:Choice>
              <mc:Fallback>
                <p:oleObj name="Drawing" r:id="rId3" imgW="5029200" imgH="2238146" progId="Canvas.Drawing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40" y="3031807"/>
                        <a:ext cx="6324600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386840" y="6384607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158240" y="3108007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550920" y="6334780"/>
            <a:ext cx="21945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distance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 rot="16200000">
            <a:off x="83821" y="4365306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>
                <a:latin typeface="Arial" panose="020B0604020202020204" pitchFamily="34" charset="0"/>
              </a:rPr>
              <a:t>height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1386840" y="3108007"/>
            <a:ext cx="3642360" cy="29117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386840" y="3900962"/>
            <a:ext cx="4709160" cy="21686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1386840" y="5344954"/>
            <a:ext cx="4785360" cy="7053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1386840" y="3436620"/>
            <a:ext cx="4556761" cy="25527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 rot="20207552">
            <a:off x="4552967" y="4163600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Width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935550">
            <a:off x="5020055" y="4879501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Depth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944298">
            <a:off x="4135294" y="3413651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Velocity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9211244">
            <a:off x="3144692" y="3172750"/>
            <a:ext cx="222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Discharge</a:t>
            </a:r>
            <a:endParaRPr lang="en-US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448276" y="3204450"/>
            <a:ext cx="5257324" cy="29017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009134" y="2966701"/>
            <a:ext cx="1015322" cy="47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Slope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1905000" y="0"/>
            <a:ext cx="48006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Downstream Evolution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066800"/>
            <a:ext cx="8077200" cy="48006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Due to tributary contributions, discharge increases downstream but how do W, D, and V adjust to the increasing discharge?</a:t>
            </a:r>
          </a:p>
          <a:p>
            <a:pPr algn="ctr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Q = W D V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Traveling down a typical stream from its head to its mouth:</a:t>
            </a:r>
          </a:p>
          <a:p>
            <a:pPr>
              <a:buFontTx/>
              <a:buChar char="•"/>
            </a:pPr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Discharge increases</a:t>
            </a:r>
          </a:p>
          <a:p>
            <a:pPr>
              <a:buFontTx/>
              <a:buChar char="•"/>
            </a:pPr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Gradient decreases</a:t>
            </a:r>
          </a:p>
          <a:p>
            <a:pPr>
              <a:buFontTx/>
              <a:buChar char="•"/>
            </a:pPr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Stream cross-sectional area increases</a:t>
            </a:r>
          </a:p>
          <a:p>
            <a:pPr>
              <a:buFontTx/>
              <a:buChar char="•"/>
            </a:pPr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Width to depth ratio increases</a:t>
            </a:r>
          </a:p>
          <a:p>
            <a:pPr>
              <a:buFontTx/>
              <a:buChar char="•"/>
            </a:pPr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>
            <a:off x="304800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1905000" y="2667000"/>
          <a:ext cx="6324600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2" name="Drawing" r:id="rId3" imgW="5029200" imgH="2238146" progId="Canvas.Drawing.7">
                  <p:embed/>
                </p:oleObj>
              </mc:Choice>
              <mc:Fallback>
                <p:oleObj name="Drawing" r:id="rId3" imgW="5029200" imgH="2238146" progId="Canvas.Drawing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667000"/>
                        <a:ext cx="6324600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Long profile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305300" y="17526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rise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057400" y="20574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Gradient = 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981200" y="6019800"/>
            <a:ext cx="6172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1752600" y="2743200"/>
            <a:ext cx="0" cy="3124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H="1">
            <a:off x="4381500" y="2362200"/>
            <a:ext cx="800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343400" y="22860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run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800600" y="31242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i.e.: ft/mi or m/km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4419600" y="5943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run</a:t>
            </a:r>
          </a:p>
        </p:txBody>
      </p:sp>
      <p:sp>
        <p:nvSpPr>
          <p:cNvPr id="30732" name="Text Box 14"/>
          <p:cNvSpPr txBox="1">
            <a:spLocks noChangeArrowheads="1"/>
          </p:cNvSpPr>
          <p:nvPr/>
        </p:nvSpPr>
        <p:spPr bwMode="auto">
          <a:xfrm>
            <a:off x="914400" y="3886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rise</a:t>
            </a:r>
          </a:p>
        </p:txBody>
      </p:sp>
      <p:sp>
        <p:nvSpPr>
          <p:cNvPr id="30733" name="Text Box 4"/>
          <p:cNvSpPr txBox="1">
            <a:spLocks noChangeArrowheads="1"/>
          </p:cNvSpPr>
          <p:nvPr/>
        </p:nvSpPr>
        <p:spPr bwMode="auto">
          <a:xfrm>
            <a:off x="6096000" y="1752600"/>
            <a:ext cx="213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elevation</a:t>
            </a:r>
          </a:p>
        </p:txBody>
      </p:sp>
      <p:sp>
        <p:nvSpPr>
          <p:cNvPr id="30734" name="Line 8"/>
          <p:cNvSpPr>
            <a:spLocks noChangeShapeType="1"/>
          </p:cNvSpPr>
          <p:nvPr/>
        </p:nvSpPr>
        <p:spPr bwMode="auto">
          <a:xfrm flipH="1">
            <a:off x="6096000" y="23622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Text Box 9"/>
          <p:cNvSpPr txBox="1">
            <a:spLocks noChangeArrowheads="1"/>
          </p:cNvSpPr>
          <p:nvPr/>
        </p:nvSpPr>
        <p:spPr bwMode="auto">
          <a:xfrm>
            <a:off x="6134100" y="2286000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distance</a:t>
            </a:r>
          </a:p>
        </p:txBody>
      </p:sp>
      <p:sp>
        <p:nvSpPr>
          <p:cNvPr id="30736" name="Text Box 5"/>
          <p:cNvSpPr txBox="1">
            <a:spLocks noChangeArrowheads="1"/>
          </p:cNvSpPr>
          <p:nvPr/>
        </p:nvSpPr>
        <p:spPr bwMode="auto">
          <a:xfrm>
            <a:off x="5410200" y="20574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=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30" descr="E:\CH14\14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1"/>
          <a:stretch>
            <a:fillRect/>
          </a:stretch>
        </p:blipFill>
        <p:spPr bwMode="auto">
          <a:xfrm>
            <a:off x="2133600" y="457200"/>
            <a:ext cx="701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2192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/>
            </a:r>
            <a:b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</a:b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Where does a</a:t>
            </a:r>
            <a:b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</a:b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stream move fastest?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30" descr="E:\CH14\14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31"/>
          <a:stretch>
            <a:fillRect/>
          </a:stretch>
        </p:blipFill>
        <p:spPr bwMode="auto">
          <a:xfrm>
            <a:off x="2133600" y="457200"/>
            <a:ext cx="7010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2192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/>
            </a:r>
            <a:b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</a:b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Where does a</a:t>
            </a:r>
            <a:b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</a:b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stream move fastest?</a:t>
            </a:r>
          </a:p>
        </p:txBody>
      </p:sp>
      <p:pic>
        <p:nvPicPr>
          <p:cNvPr id="7" name="Picture 1030" descr="E:\CH14\14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91"/>
          <a:stretch>
            <a:fillRect/>
          </a:stretch>
        </p:blipFill>
        <p:spPr bwMode="auto">
          <a:xfrm>
            <a:off x="0" y="4800600"/>
            <a:ext cx="90138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609600"/>
            <a:ext cx="4191000" cy="4648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Headwater streams move slowest</a:t>
            </a:r>
          </a:p>
          <a:p>
            <a:pPr marL="0" indent="0">
              <a:lnSpc>
                <a:spcPct val="90000"/>
              </a:lnSpc>
            </a:pPr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Mouth of stream moves fastest </a:t>
            </a:r>
          </a:p>
          <a:p>
            <a:pPr marL="0" indent="0">
              <a:lnSpc>
                <a:spcPct val="90000"/>
              </a:lnSpc>
            </a:pPr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Deeper stream move faster than shallow streams – </a:t>
            </a:r>
          </a:p>
          <a:p>
            <a:pPr marL="0" indent="0">
              <a:lnSpc>
                <a:spcPct val="90000"/>
              </a:lnSpc>
            </a:pPr>
            <a:r>
              <a:rPr lang="en-US" altLang="en-US" b="1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less resistance from the stream bed</a:t>
            </a:r>
          </a:p>
        </p:txBody>
      </p:sp>
      <p:pic>
        <p:nvPicPr>
          <p:cNvPr id="33795" name="Picture 1028" descr="Vel vs discharge                                               00000045&#10;Pwrpnt Wrk                     A004BEB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7700"/>
            <a:ext cx="4953000" cy="5600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GaliPeri fresco 2                                              0007BD65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2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>
          <a:xfrm>
            <a:off x="4724400" y="381000"/>
            <a:ext cx="4343400" cy="51816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80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Field data generally indicate that channel width, depth, and velocity vary approximately as the square root of discharge</a:t>
            </a:r>
          </a:p>
          <a:p>
            <a:endParaRPr lang="en-US" altLang="en-US" sz="2800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sz="280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 ~ a(Q)</a:t>
            </a:r>
            <a:r>
              <a:rPr lang="en-US" altLang="en-US" sz="2800" baseline="3000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1/2</a:t>
            </a:r>
          </a:p>
          <a:p>
            <a:endParaRPr lang="en-US" altLang="en-US" sz="2800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sz="280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where a is some multiplier…</a:t>
            </a:r>
          </a:p>
          <a:p>
            <a:endParaRPr lang="en-US" altLang="en-US" dirty="0" smtClean="0">
              <a:solidFill>
                <a:srgbClr val="FF9900"/>
              </a:solidFill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endParaRPr lang="en-US" altLang="en-US" dirty="0" smtClean="0">
              <a:solidFill>
                <a:srgbClr val="FF9900"/>
              </a:solidFill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algn="r"/>
            <a:endParaRPr lang="en-US" altLang="en-US" dirty="0" smtClean="0">
              <a:solidFill>
                <a:srgbClr val="FF9900"/>
              </a:solidFill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altLang="en-US" sz="320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Velocity Determination: Float Method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876800" cy="4114800"/>
          </a:xfrm>
        </p:spPr>
        <p:txBody>
          <a:bodyPr/>
          <a:lstStyle/>
          <a:p>
            <a:pPr marL="457200" indent="-457200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Inexpensive and simple</a:t>
            </a:r>
          </a:p>
          <a:p>
            <a:pPr marL="457200" indent="-457200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marL="457200" indent="-457200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Measures surface velocity</a:t>
            </a:r>
          </a:p>
          <a:p>
            <a:pPr marL="457200" indent="-457200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marL="457200" indent="-457200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Basic idea: measure the time that it takes an object to float a specified distance downstream</a:t>
            </a:r>
          </a:p>
        </p:txBody>
      </p:sp>
      <p:pic>
        <p:nvPicPr>
          <p:cNvPr id="35844" name="Picture 4" descr="orang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421257"/>
            <a:ext cx="2133600" cy="1974850"/>
          </a:xfrm>
          <a:ln>
            <a:noFill/>
            <a:miter lim="800000"/>
            <a:headEnd/>
            <a:tailEnd/>
          </a:ln>
        </p:spPr>
      </p:pic>
      <p:pic>
        <p:nvPicPr>
          <p:cNvPr id="35845" name="Picture 5" descr="meter_tap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81400"/>
            <a:ext cx="2062615" cy="2772155"/>
          </a:xfrm>
          <a:ln>
            <a:noFill/>
            <a:miter lim="800000"/>
            <a:headEnd/>
            <a:tailEnd/>
          </a:ln>
        </p:spPr>
      </p:pic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reeform 1026"/>
          <p:cNvSpPr>
            <a:spLocks/>
          </p:cNvSpPr>
          <p:nvPr/>
        </p:nvSpPr>
        <p:spPr bwMode="auto">
          <a:xfrm>
            <a:off x="76200" y="1485900"/>
            <a:ext cx="8978900" cy="2552700"/>
          </a:xfrm>
          <a:custGeom>
            <a:avLst/>
            <a:gdLst>
              <a:gd name="T0" fmla="*/ 2147483647 w 5656"/>
              <a:gd name="T1" fmla="*/ 2147483647 h 1608"/>
              <a:gd name="T2" fmla="*/ 2147483647 w 5656"/>
              <a:gd name="T3" fmla="*/ 2147483647 h 1608"/>
              <a:gd name="T4" fmla="*/ 0 w 5656"/>
              <a:gd name="T5" fmla="*/ 2147483647 h 1608"/>
              <a:gd name="T6" fmla="*/ 0 w 5656"/>
              <a:gd name="T7" fmla="*/ 2147483647 h 1608"/>
              <a:gd name="T8" fmla="*/ 2147483647 w 5656"/>
              <a:gd name="T9" fmla="*/ 2147483647 h 1608"/>
              <a:gd name="T10" fmla="*/ 2147483647 w 5656"/>
              <a:gd name="T11" fmla="*/ 0 h 1608"/>
              <a:gd name="T12" fmla="*/ 2147483647 w 5656"/>
              <a:gd name="T13" fmla="*/ 2147483647 h 1608"/>
              <a:gd name="T14" fmla="*/ 2147483647 w 5656"/>
              <a:gd name="T15" fmla="*/ 2147483647 h 1608"/>
              <a:gd name="T16" fmla="*/ 2147483647 w 5656"/>
              <a:gd name="T17" fmla="*/ 2147483647 h 1608"/>
              <a:gd name="T18" fmla="*/ 2147483647 w 5656"/>
              <a:gd name="T19" fmla="*/ 2147483647 h 16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656"/>
              <a:gd name="T31" fmla="*/ 0 h 1608"/>
              <a:gd name="T32" fmla="*/ 5656 w 5656"/>
              <a:gd name="T33" fmla="*/ 1608 h 16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656" h="1608">
                <a:moveTo>
                  <a:pt x="472" y="208"/>
                </a:moveTo>
                <a:cubicBezTo>
                  <a:pt x="425" y="154"/>
                  <a:pt x="370" y="81"/>
                  <a:pt x="304" y="48"/>
                </a:cubicBezTo>
                <a:lnTo>
                  <a:pt x="0" y="24"/>
                </a:lnTo>
                <a:lnTo>
                  <a:pt x="0" y="1608"/>
                </a:lnTo>
                <a:lnTo>
                  <a:pt x="5648" y="1584"/>
                </a:lnTo>
                <a:lnTo>
                  <a:pt x="5656" y="0"/>
                </a:lnTo>
                <a:lnTo>
                  <a:pt x="5584" y="136"/>
                </a:lnTo>
                <a:lnTo>
                  <a:pt x="5520" y="216"/>
                </a:lnTo>
                <a:lnTo>
                  <a:pt x="1824" y="456"/>
                </a:lnTo>
                <a:lnTo>
                  <a:pt x="472" y="208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Freeform 1027"/>
          <p:cNvSpPr>
            <a:spLocks/>
          </p:cNvSpPr>
          <p:nvPr/>
        </p:nvSpPr>
        <p:spPr bwMode="auto">
          <a:xfrm>
            <a:off x="838200" y="1824038"/>
            <a:ext cx="8518525" cy="1808162"/>
          </a:xfrm>
          <a:custGeom>
            <a:avLst/>
            <a:gdLst>
              <a:gd name="T0" fmla="*/ 0 w 5366"/>
              <a:gd name="T1" fmla="*/ 2147483647 h 1139"/>
              <a:gd name="T2" fmla="*/ 2147483647 w 5366"/>
              <a:gd name="T3" fmla="*/ 2147483647 h 1139"/>
              <a:gd name="T4" fmla="*/ 2147483647 w 5366"/>
              <a:gd name="T5" fmla="*/ 2147483647 h 1139"/>
              <a:gd name="T6" fmla="*/ 2147483647 w 5366"/>
              <a:gd name="T7" fmla="*/ 2147483647 h 1139"/>
              <a:gd name="T8" fmla="*/ 2147483647 w 5366"/>
              <a:gd name="T9" fmla="*/ 2147483647 h 1139"/>
              <a:gd name="T10" fmla="*/ 2147483647 w 5366"/>
              <a:gd name="T11" fmla="*/ 2147483647 h 1139"/>
              <a:gd name="T12" fmla="*/ 2147483647 w 5366"/>
              <a:gd name="T13" fmla="*/ 2147483647 h 1139"/>
              <a:gd name="T14" fmla="*/ 2147483647 w 5366"/>
              <a:gd name="T15" fmla="*/ 2147483647 h 1139"/>
              <a:gd name="T16" fmla="*/ 2147483647 w 5366"/>
              <a:gd name="T17" fmla="*/ 2147483647 h 1139"/>
              <a:gd name="T18" fmla="*/ 2147483647 w 5366"/>
              <a:gd name="T19" fmla="*/ 2147483647 h 1139"/>
              <a:gd name="T20" fmla="*/ 2147483647 w 5366"/>
              <a:gd name="T21" fmla="*/ 2147483647 h 1139"/>
              <a:gd name="T22" fmla="*/ 2147483647 w 5366"/>
              <a:gd name="T23" fmla="*/ 2147483647 h 1139"/>
              <a:gd name="T24" fmla="*/ 2147483647 w 5366"/>
              <a:gd name="T25" fmla="*/ 2147483647 h 1139"/>
              <a:gd name="T26" fmla="*/ 2147483647 w 5366"/>
              <a:gd name="T27" fmla="*/ 2147483647 h 1139"/>
              <a:gd name="T28" fmla="*/ 2147483647 w 5366"/>
              <a:gd name="T29" fmla="*/ 2147483647 h 1139"/>
              <a:gd name="T30" fmla="*/ 2147483647 w 5366"/>
              <a:gd name="T31" fmla="*/ 2147483647 h 1139"/>
              <a:gd name="T32" fmla="*/ 2147483647 w 5366"/>
              <a:gd name="T33" fmla="*/ 2147483647 h 1139"/>
              <a:gd name="T34" fmla="*/ 2147483647 w 5366"/>
              <a:gd name="T35" fmla="*/ 2147483647 h 1139"/>
              <a:gd name="T36" fmla="*/ 2147483647 w 5366"/>
              <a:gd name="T37" fmla="*/ 0 h 1139"/>
              <a:gd name="T38" fmla="*/ 0 w 5366"/>
              <a:gd name="T39" fmla="*/ 2147483647 h 113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366"/>
              <a:gd name="T61" fmla="*/ 0 h 1139"/>
              <a:gd name="T62" fmla="*/ 5366 w 5366"/>
              <a:gd name="T63" fmla="*/ 1139 h 113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366" h="1139">
                <a:moveTo>
                  <a:pt x="0" y="3"/>
                </a:moveTo>
                <a:cubicBezTo>
                  <a:pt x="11" y="14"/>
                  <a:pt x="23" y="23"/>
                  <a:pt x="32" y="35"/>
                </a:cubicBezTo>
                <a:cubicBezTo>
                  <a:pt x="59" y="64"/>
                  <a:pt x="109" y="131"/>
                  <a:pt x="160" y="179"/>
                </a:cubicBezTo>
                <a:cubicBezTo>
                  <a:pt x="247" y="270"/>
                  <a:pt x="460" y="491"/>
                  <a:pt x="552" y="579"/>
                </a:cubicBezTo>
                <a:cubicBezTo>
                  <a:pt x="615" y="643"/>
                  <a:pt x="659" y="678"/>
                  <a:pt x="712" y="707"/>
                </a:cubicBezTo>
                <a:cubicBezTo>
                  <a:pt x="787" y="747"/>
                  <a:pt x="907" y="779"/>
                  <a:pt x="1000" y="819"/>
                </a:cubicBezTo>
                <a:cubicBezTo>
                  <a:pt x="1123" y="864"/>
                  <a:pt x="1293" y="931"/>
                  <a:pt x="1448" y="979"/>
                </a:cubicBezTo>
                <a:cubicBezTo>
                  <a:pt x="1633" y="1033"/>
                  <a:pt x="1729" y="1074"/>
                  <a:pt x="1928" y="1107"/>
                </a:cubicBezTo>
                <a:cubicBezTo>
                  <a:pt x="2039" y="1125"/>
                  <a:pt x="2152" y="1125"/>
                  <a:pt x="2264" y="1139"/>
                </a:cubicBezTo>
                <a:cubicBezTo>
                  <a:pt x="2581" y="1134"/>
                  <a:pt x="2899" y="1136"/>
                  <a:pt x="3216" y="1123"/>
                </a:cubicBezTo>
                <a:cubicBezTo>
                  <a:pt x="3297" y="1120"/>
                  <a:pt x="3540" y="977"/>
                  <a:pt x="3648" y="923"/>
                </a:cubicBezTo>
                <a:cubicBezTo>
                  <a:pt x="3780" y="840"/>
                  <a:pt x="3895" y="719"/>
                  <a:pt x="4008" y="627"/>
                </a:cubicBezTo>
                <a:cubicBezTo>
                  <a:pt x="4093" y="560"/>
                  <a:pt x="4245" y="444"/>
                  <a:pt x="4328" y="371"/>
                </a:cubicBezTo>
                <a:cubicBezTo>
                  <a:pt x="4379" y="327"/>
                  <a:pt x="4451" y="239"/>
                  <a:pt x="4504" y="187"/>
                </a:cubicBezTo>
                <a:cubicBezTo>
                  <a:pt x="4537" y="155"/>
                  <a:pt x="4627" y="146"/>
                  <a:pt x="4656" y="117"/>
                </a:cubicBezTo>
                <a:cubicBezTo>
                  <a:pt x="4741" y="90"/>
                  <a:pt x="4846" y="90"/>
                  <a:pt x="4851" y="75"/>
                </a:cubicBezTo>
                <a:cubicBezTo>
                  <a:pt x="4897" y="64"/>
                  <a:pt x="4872" y="61"/>
                  <a:pt x="4887" y="54"/>
                </a:cubicBezTo>
                <a:cubicBezTo>
                  <a:pt x="4902" y="47"/>
                  <a:pt x="5001" y="39"/>
                  <a:pt x="4944" y="30"/>
                </a:cubicBezTo>
                <a:cubicBezTo>
                  <a:pt x="4887" y="21"/>
                  <a:pt x="5366" y="5"/>
                  <a:pt x="4542" y="0"/>
                </a:cubicBezTo>
                <a:lnTo>
                  <a:pt x="0" y="3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1028"/>
          <p:cNvSpPr>
            <a:spLocks noChangeArrowheads="1"/>
          </p:cNvSpPr>
          <p:nvPr/>
        </p:nvSpPr>
        <p:spPr bwMode="auto">
          <a:xfrm>
            <a:off x="838200" y="1828800"/>
            <a:ext cx="609600" cy="4572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1" name="Rectangle 1029"/>
          <p:cNvSpPr>
            <a:spLocks noChangeArrowheads="1"/>
          </p:cNvSpPr>
          <p:nvPr/>
        </p:nvSpPr>
        <p:spPr bwMode="auto">
          <a:xfrm>
            <a:off x="1447800" y="1828800"/>
            <a:ext cx="609600" cy="9144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2" name="Rectangle 1030"/>
          <p:cNvSpPr>
            <a:spLocks noChangeArrowheads="1"/>
          </p:cNvSpPr>
          <p:nvPr/>
        </p:nvSpPr>
        <p:spPr bwMode="auto">
          <a:xfrm>
            <a:off x="2057400" y="1828800"/>
            <a:ext cx="609600" cy="12954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3" name="Rectangle 1031"/>
          <p:cNvSpPr>
            <a:spLocks noChangeArrowheads="1"/>
          </p:cNvSpPr>
          <p:nvPr/>
        </p:nvSpPr>
        <p:spPr bwMode="auto">
          <a:xfrm>
            <a:off x="2667000" y="1828800"/>
            <a:ext cx="609600" cy="15240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4" name="Rectangle 1032"/>
          <p:cNvSpPr>
            <a:spLocks noChangeArrowheads="1"/>
          </p:cNvSpPr>
          <p:nvPr/>
        </p:nvSpPr>
        <p:spPr bwMode="auto">
          <a:xfrm>
            <a:off x="3276600" y="1828800"/>
            <a:ext cx="609600" cy="16764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5" name="Rectangle 1033"/>
          <p:cNvSpPr>
            <a:spLocks noChangeArrowheads="1"/>
          </p:cNvSpPr>
          <p:nvPr/>
        </p:nvSpPr>
        <p:spPr bwMode="auto">
          <a:xfrm>
            <a:off x="3886200" y="1828800"/>
            <a:ext cx="609600" cy="17526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6" name="Rectangle 1034"/>
          <p:cNvSpPr>
            <a:spLocks noChangeArrowheads="1"/>
          </p:cNvSpPr>
          <p:nvPr/>
        </p:nvSpPr>
        <p:spPr bwMode="auto">
          <a:xfrm>
            <a:off x="4495800" y="1828800"/>
            <a:ext cx="609600" cy="17526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7" name="Rectangle 1035"/>
          <p:cNvSpPr>
            <a:spLocks noChangeArrowheads="1"/>
          </p:cNvSpPr>
          <p:nvPr/>
        </p:nvSpPr>
        <p:spPr bwMode="auto">
          <a:xfrm>
            <a:off x="5105400" y="1828800"/>
            <a:ext cx="609600" cy="17526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8" name="Rectangle 1036"/>
          <p:cNvSpPr>
            <a:spLocks noChangeArrowheads="1"/>
          </p:cNvSpPr>
          <p:nvPr/>
        </p:nvSpPr>
        <p:spPr bwMode="auto">
          <a:xfrm>
            <a:off x="5715000" y="1828800"/>
            <a:ext cx="609600" cy="17526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29" name="Rectangle 1037"/>
          <p:cNvSpPr>
            <a:spLocks noChangeArrowheads="1"/>
          </p:cNvSpPr>
          <p:nvPr/>
        </p:nvSpPr>
        <p:spPr bwMode="auto">
          <a:xfrm>
            <a:off x="6324600" y="1828800"/>
            <a:ext cx="609600" cy="14478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30" name="Rectangle 1038"/>
          <p:cNvSpPr>
            <a:spLocks noChangeArrowheads="1"/>
          </p:cNvSpPr>
          <p:nvPr/>
        </p:nvSpPr>
        <p:spPr bwMode="auto">
          <a:xfrm>
            <a:off x="6934200" y="1828800"/>
            <a:ext cx="609600" cy="9144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31" name="Rectangle 1039"/>
          <p:cNvSpPr>
            <a:spLocks noChangeArrowheads="1"/>
          </p:cNvSpPr>
          <p:nvPr/>
        </p:nvSpPr>
        <p:spPr bwMode="auto">
          <a:xfrm>
            <a:off x="7543800" y="1828800"/>
            <a:ext cx="609600" cy="3810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32" name="Rectangle 1040"/>
          <p:cNvSpPr>
            <a:spLocks noChangeArrowheads="1"/>
          </p:cNvSpPr>
          <p:nvPr/>
        </p:nvSpPr>
        <p:spPr bwMode="auto">
          <a:xfrm>
            <a:off x="8153400" y="1828800"/>
            <a:ext cx="609600" cy="1524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33" name="Oval 1041"/>
          <p:cNvSpPr>
            <a:spLocks noChangeArrowheads="1"/>
          </p:cNvSpPr>
          <p:nvPr/>
        </p:nvSpPr>
        <p:spPr bwMode="auto">
          <a:xfrm>
            <a:off x="1066800" y="1905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34" name="Oval 1042"/>
          <p:cNvSpPr>
            <a:spLocks noChangeArrowheads="1"/>
          </p:cNvSpPr>
          <p:nvPr/>
        </p:nvSpPr>
        <p:spPr bwMode="auto">
          <a:xfrm>
            <a:off x="16764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35" name="Oval 1043"/>
          <p:cNvSpPr>
            <a:spLocks noChangeArrowheads="1"/>
          </p:cNvSpPr>
          <p:nvPr/>
        </p:nvSpPr>
        <p:spPr bwMode="auto">
          <a:xfrm>
            <a:off x="2286000" y="2590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36" name="Oval 1044"/>
          <p:cNvSpPr>
            <a:spLocks noChangeArrowheads="1"/>
          </p:cNvSpPr>
          <p:nvPr/>
        </p:nvSpPr>
        <p:spPr bwMode="auto">
          <a:xfrm>
            <a:off x="28956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37" name="Oval 1045"/>
          <p:cNvSpPr>
            <a:spLocks noChangeArrowheads="1"/>
          </p:cNvSpPr>
          <p:nvPr/>
        </p:nvSpPr>
        <p:spPr bwMode="auto">
          <a:xfrm>
            <a:off x="3505200" y="2743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38" name="Oval 1046"/>
          <p:cNvSpPr>
            <a:spLocks noChangeArrowheads="1"/>
          </p:cNvSpPr>
          <p:nvPr/>
        </p:nvSpPr>
        <p:spPr bwMode="auto">
          <a:xfrm>
            <a:off x="4114800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39" name="Oval 1047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40" name="Oval 1048"/>
          <p:cNvSpPr>
            <a:spLocks noChangeArrowheads="1"/>
          </p:cNvSpPr>
          <p:nvPr/>
        </p:nvSpPr>
        <p:spPr bwMode="auto">
          <a:xfrm>
            <a:off x="5334000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41" name="Oval 1049"/>
          <p:cNvSpPr>
            <a:spLocks noChangeArrowheads="1"/>
          </p:cNvSpPr>
          <p:nvPr/>
        </p:nvSpPr>
        <p:spPr bwMode="auto">
          <a:xfrm>
            <a:off x="5943600" y="2819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42" name="Oval 1050"/>
          <p:cNvSpPr>
            <a:spLocks noChangeArrowheads="1"/>
          </p:cNvSpPr>
          <p:nvPr/>
        </p:nvSpPr>
        <p:spPr bwMode="auto">
          <a:xfrm>
            <a:off x="6553200" y="2590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43" name="Oval 1051"/>
          <p:cNvSpPr>
            <a:spLocks noChangeArrowheads="1"/>
          </p:cNvSpPr>
          <p:nvPr/>
        </p:nvSpPr>
        <p:spPr bwMode="auto">
          <a:xfrm>
            <a:off x="7162800" y="2286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44" name="Oval 1052"/>
          <p:cNvSpPr>
            <a:spLocks noChangeArrowheads="1"/>
          </p:cNvSpPr>
          <p:nvPr/>
        </p:nvSpPr>
        <p:spPr bwMode="auto">
          <a:xfrm>
            <a:off x="7772400" y="1981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45" name="Oval 1053"/>
          <p:cNvSpPr>
            <a:spLocks noChangeArrowheads="1"/>
          </p:cNvSpPr>
          <p:nvPr/>
        </p:nvSpPr>
        <p:spPr bwMode="auto">
          <a:xfrm>
            <a:off x="83820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46" name="Oval 1054"/>
          <p:cNvSpPr>
            <a:spLocks noChangeArrowheads="1"/>
          </p:cNvSpPr>
          <p:nvPr/>
        </p:nvSpPr>
        <p:spPr bwMode="auto">
          <a:xfrm>
            <a:off x="4572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47" name="Text Box 1055"/>
          <p:cNvSpPr txBox="1">
            <a:spLocks noChangeArrowheads="1"/>
          </p:cNvSpPr>
          <p:nvPr/>
        </p:nvSpPr>
        <p:spPr bwMode="auto">
          <a:xfrm>
            <a:off x="762000" y="35814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" panose="02020603050405020304" pitchFamily="18" charset="0"/>
              </a:rPr>
              <a:t>- Velocity measurements V</a:t>
            </a:r>
          </a:p>
        </p:txBody>
      </p:sp>
      <p:sp>
        <p:nvSpPr>
          <p:cNvPr id="34848" name="Text Box 1056"/>
          <p:cNvSpPr txBox="1">
            <a:spLocks noChangeArrowheads="1"/>
          </p:cNvSpPr>
          <p:nvPr/>
        </p:nvSpPr>
        <p:spPr bwMode="auto">
          <a:xfrm>
            <a:off x="5715000" y="11430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latin typeface="Times" panose="02020603050405020304" pitchFamily="18" charset="0"/>
              </a:rPr>
              <a:t>0.6D</a:t>
            </a:r>
          </a:p>
        </p:txBody>
      </p:sp>
      <p:sp>
        <p:nvSpPr>
          <p:cNvPr id="34849" name="Line 1057"/>
          <p:cNvSpPr>
            <a:spLocks noChangeShapeType="1"/>
          </p:cNvSpPr>
          <p:nvPr/>
        </p:nvSpPr>
        <p:spPr bwMode="auto">
          <a:xfrm flipH="1">
            <a:off x="5105400" y="1600200"/>
            <a:ext cx="762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0" name="AutoShape 1058"/>
          <p:cNvSpPr>
            <a:spLocks/>
          </p:cNvSpPr>
          <p:nvPr/>
        </p:nvSpPr>
        <p:spPr bwMode="auto">
          <a:xfrm>
            <a:off x="4876800" y="1828800"/>
            <a:ext cx="228600" cy="1066800"/>
          </a:xfrm>
          <a:prstGeom prst="righ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51" name="Line 1059"/>
          <p:cNvSpPr>
            <a:spLocks noChangeShapeType="1"/>
          </p:cNvSpPr>
          <p:nvPr/>
        </p:nvSpPr>
        <p:spPr bwMode="auto">
          <a:xfrm>
            <a:off x="4800600" y="18288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2" name="Text Box 1060"/>
          <p:cNvSpPr txBox="1">
            <a:spLocks noChangeArrowheads="1"/>
          </p:cNvSpPr>
          <p:nvPr/>
        </p:nvSpPr>
        <p:spPr bwMode="auto">
          <a:xfrm>
            <a:off x="4419600" y="22860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>
                <a:latin typeface="Times" panose="02020603050405020304" pitchFamily="18" charset="0"/>
              </a:rPr>
              <a:t>D</a:t>
            </a:r>
          </a:p>
        </p:txBody>
      </p:sp>
      <p:sp>
        <p:nvSpPr>
          <p:cNvPr id="34853" name="Line 1068"/>
          <p:cNvSpPr>
            <a:spLocks noChangeShapeType="1"/>
          </p:cNvSpPr>
          <p:nvPr/>
        </p:nvSpPr>
        <p:spPr bwMode="auto">
          <a:xfrm flipV="1">
            <a:off x="838200" y="1143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4" name="Rectangle 1070"/>
          <p:cNvSpPr>
            <a:spLocks noChangeArrowheads="1"/>
          </p:cNvSpPr>
          <p:nvPr/>
        </p:nvSpPr>
        <p:spPr bwMode="auto">
          <a:xfrm>
            <a:off x="685800" y="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6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Discharge Measurement</a:t>
            </a:r>
          </a:p>
        </p:txBody>
      </p:sp>
      <p:sp>
        <p:nvSpPr>
          <p:cNvPr id="34855" name="Line 1071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4856" name="Picture 1073" descr="flow_propell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75163"/>
            <a:ext cx="52800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7" name="Picture 1074" descr="Taking a measurement with the wading 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31718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7"/>
          <p:cNvSpPr>
            <a:spLocks noGrp="1"/>
          </p:cNvSpPr>
          <p:nvPr>
            <p:ph type="title"/>
          </p:nvPr>
        </p:nvSpPr>
        <p:spPr>
          <a:xfrm>
            <a:off x="2667000" y="0"/>
            <a:ext cx="40386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Rivers vs. Streams</a:t>
            </a:r>
          </a:p>
        </p:txBody>
      </p:sp>
      <p:sp>
        <p:nvSpPr>
          <p:cNvPr id="24578" name="Content Placeholder 8"/>
          <p:cNvSpPr>
            <a:spLocks noGrp="1"/>
          </p:cNvSpPr>
          <p:nvPr>
            <p:ph idx="1"/>
          </p:nvPr>
        </p:nvSpPr>
        <p:spPr>
          <a:xfrm>
            <a:off x="914400" y="1447800"/>
            <a:ext cx="7239000" cy="1295400"/>
          </a:xfrm>
        </p:spPr>
        <p:txBody>
          <a:bodyPr/>
          <a:lstStyle/>
          <a:p>
            <a:r>
              <a:rPr lang="en-US" altLang="en-US" b="1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stream </a:t>
            </a: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and </a:t>
            </a:r>
            <a:r>
              <a:rPr lang="en-US" altLang="en-US" b="1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river </a:t>
            </a: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can be used interchangeably;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 stream is a small river</a:t>
            </a:r>
          </a:p>
        </p:txBody>
      </p:sp>
      <p:pic>
        <p:nvPicPr>
          <p:cNvPr id="24580" name="Picture 5" descr="D:\141\141 pictures\str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0"/>
            <a:ext cx="4038600" cy="3028950"/>
          </a:xfrm>
          <a:prstGeom prst="rect">
            <a:avLst/>
          </a:prstGeom>
          <a:noFill/>
          <a:ln w="25400">
            <a:solidFill>
              <a:srgbClr val="FF0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Line 8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82" name="Picture 5" descr="ganges_river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71775"/>
            <a:ext cx="4491038" cy="3019425"/>
          </a:xfrm>
          <a:prstGeom prst="rect">
            <a:avLst/>
          </a:prstGeom>
          <a:noFill/>
          <a:ln w="25400">
            <a:solidFill>
              <a:srgbClr val="FF0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s://www.utdallas.edu/~brikowi/Teaching/Field_Methods/sanders-1998_fig3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857000"/>
            <a:ext cx="4709160" cy="3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itle 9"/>
          <p:cNvSpPr>
            <a:spLocks noGrp="1"/>
          </p:cNvSpPr>
          <p:nvPr>
            <p:ph type="title"/>
          </p:nvPr>
        </p:nvSpPr>
        <p:spPr>
          <a:xfrm>
            <a:off x="609600" y="-76200"/>
            <a:ext cx="57912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Stage &amp; Rating Curves</a:t>
            </a:r>
          </a:p>
        </p:txBody>
      </p:sp>
      <p:sp>
        <p:nvSpPr>
          <p:cNvPr id="36871" name="Content Placeholder 10"/>
          <p:cNvSpPr>
            <a:spLocks noGrp="1"/>
          </p:cNvSpPr>
          <p:nvPr>
            <p:ph idx="1"/>
          </p:nvPr>
        </p:nvSpPr>
        <p:spPr>
          <a:xfrm>
            <a:off x="304800" y="1219200"/>
            <a:ext cx="5410200" cy="18288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River levels are typically measured as a </a:t>
            </a:r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stage (height)</a:t>
            </a:r>
          </a:p>
          <a:p>
            <a:endParaRPr lang="en-US" altLang="en-US" b="1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Stage</a:t>
            </a:r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must be converted to discharge via a </a:t>
            </a:r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rating curve</a:t>
            </a:r>
          </a:p>
        </p:txBody>
      </p:sp>
      <p:sp>
        <p:nvSpPr>
          <p:cNvPr id="36868" name="Line 6"/>
          <p:cNvSpPr>
            <a:spLocks noChangeShapeType="1"/>
          </p:cNvSpPr>
          <p:nvPr/>
        </p:nvSpPr>
        <p:spPr bwMode="auto">
          <a:xfrm>
            <a:off x="609600" y="914400"/>
            <a:ext cx="525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869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r="9269"/>
          <a:stretch/>
        </p:blipFill>
        <p:spPr bwMode="auto">
          <a:xfrm>
            <a:off x="6309360" y="-15240"/>
            <a:ext cx="2834640" cy="4100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51273"/>
            <a:ext cx="3886200" cy="288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10"/>
          <p:cNvGrpSpPr>
            <a:grpSpLocks/>
          </p:cNvGrpSpPr>
          <p:nvPr/>
        </p:nvGrpSpPr>
        <p:grpSpPr bwMode="auto">
          <a:xfrm>
            <a:off x="838200" y="2895600"/>
            <a:ext cx="6781800" cy="3962400"/>
            <a:chOff x="0" y="2794000"/>
            <a:chExt cx="6642100" cy="4064000"/>
          </a:xfrm>
        </p:grpSpPr>
        <p:pic>
          <p:nvPicPr>
            <p:cNvPr id="40969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94000"/>
              <a:ext cx="6642100" cy="40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0" name="TextBox 9"/>
            <p:cNvSpPr txBox="1">
              <a:spLocks noChangeArrowheads="1"/>
            </p:cNvSpPr>
            <p:nvPr/>
          </p:nvSpPr>
          <p:spPr bwMode="auto">
            <a:xfrm>
              <a:off x="1066800" y="3124200"/>
              <a:ext cx="3782527" cy="4735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Snohomish </a:t>
              </a: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</a:t>
              </a:r>
              <a:r>
                <a:rPr lang="en-US" alt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alt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near M</a:t>
              </a:r>
              <a:r>
                <a:rPr lang="en-US" altLang="en-US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onroe</a:t>
              </a:r>
              <a:endPara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63" name="Title 4"/>
          <p:cNvSpPr>
            <a:spLocks noGrp="1"/>
          </p:cNvSpPr>
          <p:nvPr>
            <p:ph type="title"/>
          </p:nvPr>
        </p:nvSpPr>
        <p:spPr>
          <a:xfrm>
            <a:off x="3276600" y="-76200"/>
            <a:ext cx="29718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Hydrographs</a:t>
            </a:r>
          </a:p>
        </p:txBody>
      </p:sp>
      <p:sp>
        <p:nvSpPr>
          <p:cNvPr id="40965" name="Content Placeholder 5"/>
          <p:cNvSpPr>
            <a:spLocks noGrp="1"/>
          </p:cNvSpPr>
          <p:nvPr>
            <p:ph idx="1"/>
          </p:nvPr>
        </p:nvSpPr>
        <p:spPr>
          <a:xfrm>
            <a:off x="1371600" y="1066800"/>
            <a:ext cx="7010400" cy="15240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stream discharge is not constant with time</a:t>
            </a: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discharge varies with: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seasonal climate variation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4"/>
          <p:cNvSpPr>
            <a:spLocks noGrp="1"/>
          </p:cNvSpPr>
          <p:nvPr>
            <p:ph type="title"/>
          </p:nvPr>
        </p:nvSpPr>
        <p:spPr>
          <a:xfrm>
            <a:off x="3276600" y="-76200"/>
            <a:ext cx="29718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Hydrographs</a:t>
            </a:r>
          </a:p>
        </p:txBody>
      </p:sp>
      <p:sp>
        <p:nvSpPr>
          <p:cNvPr id="40965" name="Content Placeholder 5"/>
          <p:cNvSpPr>
            <a:spLocks noGrp="1"/>
          </p:cNvSpPr>
          <p:nvPr>
            <p:ph idx="1"/>
          </p:nvPr>
        </p:nvSpPr>
        <p:spPr>
          <a:xfrm>
            <a:off x="1371600" y="1066800"/>
            <a:ext cx="7010400" cy="1524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stream discharge is not constant with time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discharge varies with: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seasonal climate variation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individual rainfall events – note lag between rainfall peak &amp; Q peak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371600" y="2971800"/>
            <a:ext cx="6096000" cy="3679825"/>
            <a:chOff x="3048000" y="3177853"/>
            <a:chExt cx="6096000" cy="3680147"/>
          </a:xfrm>
        </p:grpSpPr>
        <p:pic>
          <p:nvPicPr>
            <p:cNvPr id="40967" name="Picture 2" descr="E:\CH14\14.0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3177853"/>
              <a:ext cx="6096000" cy="3680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8" name="TextBox 7"/>
            <p:cNvSpPr txBox="1">
              <a:spLocks noChangeArrowheads="1"/>
            </p:cNvSpPr>
            <p:nvPr/>
          </p:nvSpPr>
          <p:spPr bwMode="auto">
            <a:xfrm>
              <a:off x="6858000" y="3352800"/>
              <a:ext cx="1731063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schematic</a:t>
              </a:r>
            </a:p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storm</a:t>
              </a:r>
            </a:p>
            <a:p>
              <a:r>
                <a:rPr lang="en-US" altLang="en-US">
                  <a:latin typeface="Tahoma" panose="020B0604030504040204" pitchFamily="34" charset="0"/>
                  <a:cs typeface="Tahoma" panose="020B0604030504040204" pitchFamily="34" charset="0"/>
                </a:rPr>
                <a:t>hydrograph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8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0"/>
            <a:ext cx="15240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Floods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77200" cy="48006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 </a:t>
            </a:r>
            <a:r>
              <a:rPr lang="en-US" altLang="en-US" b="1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flood </a:t>
            </a: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occurs when a stream’s discharge becomes so great that it exceeds the capacity of the channel, therefore causing the stream to overflow its banks.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Geologists view floods as </a:t>
            </a:r>
            <a:r>
              <a:rPr lang="en-US" altLang="en-US" i="1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normal </a:t>
            </a: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and expected events.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b="1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Recurrence interval:</a:t>
            </a: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the average time between floods of a given size.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 flood having a recurrence interval of 10 years is called a “10-year flood.”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:\CH14\14.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24"/>
          <a:stretch>
            <a:fillRect/>
          </a:stretch>
        </p:blipFill>
        <p:spPr bwMode="auto">
          <a:xfrm>
            <a:off x="2819400" y="1143000"/>
            <a:ext cx="61055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447800" y="3810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0"/>
            <a:ext cx="15240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Floods</a:t>
            </a:r>
          </a:p>
        </p:txBody>
      </p:sp>
      <p:sp>
        <p:nvSpPr>
          <p:cNvPr id="41988" name="Content Placeholder 4"/>
          <p:cNvSpPr>
            <a:spLocks noGrp="1"/>
          </p:cNvSpPr>
          <p:nvPr>
            <p:ph idx="1"/>
          </p:nvPr>
        </p:nvSpPr>
        <p:spPr>
          <a:xfrm>
            <a:off x="304800" y="5105400"/>
            <a:ext cx="5334000" cy="16002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Magnitude-frequency balance</a:t>
            </a: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High magnitude = low frequency</a:t>
            </a: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High frequency = low magnitude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5"/>
          <p:cNvSpPr>
            <a:spLocks noGrp="1"/>
          </p:cNvSpPr>
          <p:nvPr>
            <p:ph type="title"/>
          </p:nvPr>
        </p:nvSpPr>
        <p:spPr>
          <a:xfrm>
            <a:off x="2743200" y="0"/>
            <a:ext cx="46482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Flood Frequency</a:t>
            </a:r>
          </a:p>
        </p:txBody>
      </p:sp>
      <p:sp>
        <p:nvSpPr>
          <p:cNvPr id="43010" name="Content Placeholder 6"/>
          <p:cNvSpPr>
            <a:spLocks noGrp="1"/>
          </p:cNvSpPr>
          <p:nvPr>
            <p:ph idx="1"/>
          </p:nvPr>
        </p:nvSpPr>
        <p:spPr>
          <a:xfrm>
            <a:off x="381000" y="1828800"/>
            <a:ext cx="3352800" cy="36576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Bankfull flood occurs on average about every 1 to 2 years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100 year flood occurs on average about every 100 years.</a:t>
            </a:r>
            <a:endParaRPr lang="en-US" altLang="en-US" smtClean="0">
              <a:latin typeface="Times" panose="02020603050405020304" pitchFamily="18" charset="0"/>
              <a:ea typeface="ＭＳ Ｐゴシック" pitchFamily="34" charset="-128"/>
              <a:cs typeface="Tahoma" panose="020B0604030504040204" pitchFamily="34" charset="0"/>
            </a:endParaRP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pic>
        <p:nvPicPr>
          <p:cNvPr id="43012" name="Picture 2" descr="E:\CH14\14.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" b="51357"/>
          <a:stretch>
            <a:fillRect/>
          </a:stretch>
        </p:blipFill>
        <p:spPr bwMode="auto">
          <a:xfrm>
            <a:off x="4079875" y="1371600"/>
            <a:ext cx="50641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038600" y="1219200"/>
            <a:ext cx="228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3014" name="Line 4"/>
          <p:cNvSpPr>
            <a:spLocks noChangeShapeType="1"/>
          </p:cNvSpPr>
          <p:nvPr/>
        </p:nvSpPr>
        <p:spPr bwMode="auto">
          <a:xfrm>
            <a:off x="609600" y="9144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0"/>
            <a:ext cx="19812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Floods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447800"/>
            <a:ext cx="7543800" cy="48006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With an increased discharge and velocity during a flood, a channel can carry a greater load.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As discharge falls, the stream is unable to transport as much sediment.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At the end of the flood it returns to (approximately) its pre-flood dimensions.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7" name="Picture 2" descr="E:\CH14\14.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8763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39624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Carrying the Load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60020" y="1143000"/>
            <a:ext cx="5410200" cy="57150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The material transported by a river is called its load.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There are three basic classes of load:</a:t>
            </a:r>
            <a:endParaRPr lang="en-US" altLang="en-US" sz="1600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endParaRPr lang="en-US" altLang="en-US" sz="1400" dirty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r>
              <a:rPr lang="en-US" altLang="en-US" b="1" dirty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Dissolved load:</a:t>
            </a:r>
            <a:r>
              <a:rPr lang="en-US" altLang="en-US" dirty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the invisible load of dissolved ions (e.g. Ca, Mg, K, HCO3)</a:t>
            </a:r>
          </a:p>
          <a:p>
            <a:pPr lvl="1"/>
            <a:endParaRPr lang="en-US" altLang="en-US" sz="1400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Suspended load:</a:t>
            </a:r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sediment that is fine enough to remain in suspension in stream (size depends on velocity and turbulence)</a:t>
            </a:r>
            <a:r>
              <a:rPr lang="en-US" altLang="en-US" b="1" dirty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</a:t>
            </a:r>
            <a:endParaRPr lang="en-US" altLang="en-US" b="1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endParaRPr lang="en-US" altLang="en-US" sz="1400" b="1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Bed </a:t>
            </a:r>
            <a:r>
              <a:rPr lang="en-US" altLang="en-US" b="1" dirty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load:</a:t>
            </a:r>
            <a:r>
              <a:rPr lang="en-US" altLang="en-US" dirty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sediment rolling, bouncing, and creeping along the river bed</a:t>
            </a:r>
          </a:p>
          <a:p>
            <a:pPr lvl="1"/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14400" y="7620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defRPr>
            </a:lvl9pPr>
          </a:lstStyle>
          <a:p>
            <a:pPr>
              <a:buFontTx/>
              <a:buChar char="•"/>
            </a:pPr>
            <a:endParaRPr lang="en-US" altLang="en-US">
              <a:latin typeface="Times" panose="02020603050405020304" pitchFamily="18" charset="0"/>
            </a:endParaRPr>
          </a:p>
          <a:p>
            <a:pPr lvl="1">
              <a:buFontTx/>
              <a:buChar char="–"/>
            </a:pPr>
            <a:endParaRPr lang="en-US" altLang="en-US" sz="2400">
              <a:latin typeface="Times" panose="02020603050405020304" pitchFamily="18" charset="0"/>
            </a:endParaRPr>
          </a:p>
          <a:p>
            <a:pPr>
              <a:buFontTx/>
              <a:buChar char="•"/>
            </a:pPr>
            <a:endParaRPr lang="en-US" altLang="en-US">
              <a:latin typeface="Times" panose="02020603050405020304" pitchFamily="18" charset="0"/>
            </a:endParaRPr>
          </a:p>
          <a:p>
            <a:pPr>
              <a:buFontTx/>
              <a:buChar char="•"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61" name="Line 5"/>
          <p:cNvSpPr>
            <a:spLocks noChangeShapeType="1"/>
          </p:cNvSpPr>
          <p:nvPr/>
        </p:nvSpPr>
        <p:spPr bwMode="auto">
          <a:xfrm>
            <a:off x="609600" y="1066800"/>
            <a:ext cx="7772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2" name="Picture 3" descr="&#10;Sediment load                                                  00000045&#10;Pwrpnt Wrk                     A004BEB4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1"/>
          <a:stretch/>
        </p:blipFill>
        <p:spPr bwMode="auto">
          <a:xfrm>
            <a:off x="5570220" y="2286000"/>
            <a:ext cx="338000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5334000" y="3124200"/>
            <a:ext cx="499110" cy="190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248541" y="4305300"/>
            <a:ext cx="499110" cy="190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5159826" y="5391150"/>
            <a:ext cx="499110" cy="190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-76200"/>
            <a:ext cx="23622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Bed Load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077200" cy="48006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The bed load generally constitutes between 5 and 20 percent of the total load of a stream.</a:t>
            </a: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Particles move discontinuously by rolling or sliding at a slower velocity than the stream water.</a:t>
            </a: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The bed load may move short distances by </a:t>
            </a:r>
            <a:r>
              <a:rPr lang="en-US" altLang="en-US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saltation </a:t>
            </a:r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(series of short intermittent jumps). 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304800" y="9144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xpN8aRboay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7900" y="3733800"/>
            <a:ext cx="4724400" cy="265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38862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Suspended Load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4648200" cy="43434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	Particles tend to remain in suspension when upward moving currents exceed the velocity at which particles of silt and clay settle toward the bed under the pull of gravity.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	They settle and are deposited where velocity decreases, such as in a lake or in the oceans.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304800" y="1143000"/>
            <a:ext cx="426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7110" name="Picture 7" descr="cover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2" y="838200"/>
            <a:ext cx="4313238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R-vwdtrlgI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4038600"/>
            <a:ext cx="4572000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5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477000" cy="11430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Distribution of Water on Earth</a:t>
            </a:r>
          </a:p>
        </p:txBody>
      </p:sp>
      <p:sp>
        <p:nvSpPr>
          <p:cNvPr id="17410" name="Content Placeholder 8"/>
          <p:cNvSpPr>
            <a:spLocks noGrp="1"/>
          </p:cNvSpPr>
          <p:nvPr>
            <p:ph idx="1"/>
          </p:nvPr>
        </p:nvSpPr>
        <p:spPr>
          <a:xfrm>
            <a:off x="990600" y="1371600"/>
            <a:ext cx="9144000" cy="17526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Rivers represent a tiny fraction of Earth’s water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only 3% of water on land</a:t>
            </a:r>
          </a:p>
          <a:p>
            <a:pPr lvl="1"/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of that, 99% in inland seas, ice &amp; groundwater</a:t>
            </a:r>
          </a:p>
        </p:txBody>
      </p:sp>
      <p:grpSp>
        <p:nvGrpSpPr>
          <p:cNvPr id="17411" name="Group 2"/>
          <p:cNvGrpSpPr>
            <a:grpSpLocks/>
          </p:cNvGrpSpPr>
          <p:nvPr/>
        </p:nvGrpSpPr>
        <p:grpSpPr bwMode="auto">
          <a:xfrm>
            <a:off x="990600" y="3205163"/>
            <a:ext cx="7416800" cy="3424237"/>
            <a:chOff x="157" y="761"/>
            <a:chExt cx="5459" cy="3141"/>
          </a:xfrm>
        </p:grpSpPr>
        <p:pic>
          <p:nvPicPr>
            <p:cNvPr id="17414" name="Picture 3" descr="waterdistribu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761"/>
              <a:ext cx="5459" cy="30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5" name="Rectangle 4"/>
            <p:cNvSpPr>
              <a:spLocks noChangeArrowheads="1"/>
            </p:cNvSpPr>
            <p:nvPr/>
          </p:nvSpPr>
          <p:spPr bwMode="auto">
            <a:xfrm>
              <a:off x="157" y="3663"/>
              <a:ext cx="165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endParaRPr lang="en-US" altLang="en-US" sz="800">
                <a:latin typeface="Arial" panose="020B0604020202020204" pitchFamily="34" charset="0"/>
              </a:endParaRPr>
            </a:p>
          </p:txBody>
        </p:sp>
      </p:grpSp>
      <p:sp>
        <p:nvSpPr>
          <p:cNvPr id="17413" name="Line 7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0"/>
            <a:ext cx="34290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Dissolved Load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47800"/>
            <a:ext cx="7543800" cy="48006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All stream water contains dissolved ions and anions 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The bulk of the dissolved content of most rivers consists of seven ionic species: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Bicarbonate (HCO3-)		 		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Calcium (Ca++)		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Sulfate (SO4--)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Chloride (Cl-) 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Sodium (Na+)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Magnesium (Mg++)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Potassium (K+)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Dissolved silica as Si(OH)4  </a:t>
            </a:r>
          </a:p>
          <a:p>
            <a:pPr lvl="1"/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>
            <a:off x="304800" y="9906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0"/>
            <a:ext cx="32004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Sediment Size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5105400" cy="48006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Boulders    	&gt;  256 mm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Cobbles	80 mm - 256 mm	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Gravel	2 mm - 80 mm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Sand		0.05 mm - 2 mm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Silt		0.002 mm - 0.05 mm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Clay		&lt; 0.002 mm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157" name="Picture 5" descr="bigboulder2.jpg                                                00000040Zip 100                        B5AE00F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3416300" cy="5334000"/>
          </a:xfrm>
          <a:prstGeom prst="rect">
            <a:avLst/>
          </a:prstGeom>
          <a:noFill/>
          <a:ln w="25400">
            <a:solidFill>
              <a:srgbClr val="FF020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Downstream Changes in Particle Size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95400"/>
            <a:ext cx="7086600" cy="48006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The size of river sediment normally decreases in size downstream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boulders in mountain streams </a:t>
            </a: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silt and sand in major rivers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2 primary reasons: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coarse bed load is gradually reduced in size by abrasion</a:t>
            </a:r>
          </a:p>
          <a:p>
            <a:pPr lvl="1"/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coarser, heavier materials generally settle out first…</a:t>
            </a:r>
          </a:p>
        </p:txBody>
      </p:sp>
      <p:sp>
        <p:nvSpPr>
          <p:cNvPr id="51204" name="AutoShape 5"/>
          <p:cNvSpPr>
            <a:spLocks noChangeArrowheads="1"/>
          </p:cNvSpPr>
          <p:nvPr/>
        </p:nvSpPr>
        <p:spPr bwMode="auto">
          <a:xfrm>
            <a:off x="990600" y="4724400"/>
            <a:ext cx="1371600" cy="1371600"/>
          </a:xfrm>
          <a:prstGeom prst="flowChartConnector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5" name="AutoShape 6"/>
          <p:cNvSpPr>
            <a:spLocks noChangeArrowheads="1"/>
          </p:cNvSpPr>
          <p:nvPr/>
        </p:nvSpPr>
        <p:spPr bwMode="auto">
          <a:xfrm>
            <a:off x="3048000" y="5029200"/>
            <a:ext cx="1066800" cy="1066800"/>
          </a:xfrm>
          <a:prstGeom prst="flowChartConnector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6" name="AutoShape 7"/>
          <p:cNvSpPr>
            <a:spLocks noChangeArrowheads="1"/>
          </p:cNvSpPr>
          <p:nvPr/>
        </p:nvSpPr>
        <p:spPr bwMode="auto">
          <a:xfrm>
            <a:off x="4648200" y="5334000"/>
            <a:ext cx="762000" cy="762000"/>
          </a:xfrm>
          <a:prstGeom prst="flowChartConnector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7" name="AutoShape 8"/>
          <p:cNvSpPr>
            <a:spLocks noChangeArrowheads="1"/>
          </p:cNvSpPr>
          <p:nvPr/>
        </p:nvSpPr>
        <p:spPr bwMode="auto">
          <a:xfrm>
            <a:off x="5943600" y="5562600"/>
            <a:ext cx="533400" cy="533400"/>
          </a:xfrm>
          <a:prstGeom prst="flowChartConnector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8" name="AutoShape 9"/>
          <p:cNvSpPr>
            <a:spLocks noChangeArrowheads="1"/>
          </p:cNvSpPr>
          <p:nvPr/>
        </p:nvSpPr>
        <p:spPr bwMode="auto">
          <a:xfrm>
            <a:off x="7010400" y="5791200"/>
            <a:ext cx="304800" cy="304800"/>
          </a:xfrm>
          <a:prstGeom prst="flowChartConnector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09" name="AutoShape 10"/>
          <p:cNvSpPr>
            <a:spLocks noChangeArrowheads="1"/>
          </p:cNvSpPr>
          <p:nvPr/>
        </p:nvSpPr>
        <p:spPr bwMode="auto">
          <a:xfrm>
            <a:off x="7848600" y="5943600"/>
            <a:ext cx="152400" cy="152400"/>
          </a:xfrm>
          <a:prstGeom prst="flowChartConnector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10" name="Line 11"/>
          <p:cNvSpPr>
            <a:spLocks noChangeShapeType="1"/>
          </p:cNvSpPr>
          <p:nvPr/>
        </p:nvSpPr>
        <p:spPr bwMode="auto">
          <a:xfrm>
            <a:off x="304800" y="10668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685800" y="304800"/>
            <a:ext cx="7696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The ability of a stream to pick up particles of sediment from its channel and move them along depends on the velocity of the water.</a:t>
            </a:r>
          </a:p>
        </p:txBody>
      </p:sp>
      <p:sp>
        <p:nvSpPr>
          <p:cNvPr id="50179" name="Line 7"/>
          <p:cNvSpPr>
            <a:spLocks noChangeShapeType="1"/>
          </p:cNvSpPr>
          <p:nvPr/>
        </p:nvSpPr>
        <p:spPr bwMode="auto">
          <a:xfrm>
            <a:off x="304800" y="16002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80" name="Group 6"/>
          <p:cNvGrpSpPr>
            <a:grpSpLocks/>
          </p:cNvGrpSpPr>
          <p:nvPr/>
        </p:nvGrpSpPr>
        <p:grpSpPr bwMode="auto">
          <a:xfrm>
            <a:off x="1371600" y="1828800"/>
            <a:ext cx="6346825" cy="5008563"/>
            <a:chOff x="1828800" y="2209800"/>
            <a:chExt cx="5386388" cy="4251325"/>
          </a:xfrm>
        </p:grpSpPr>
        <p:pic>
          <p:nvPicPr>
            <p:cNvPr id="50181" name="Picture 6" descr=" Hjulstrom                                                      00000045&#10;Pwrpnt Wrk                     A004BEB4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209800"/>
              <a:ext cx="5386388" cy="425132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182" name="Rectangle 8"/>
            <p:cNvSpPr>
              <a:spLocks noChangeArrowheads="1"/>
            </p:cNvSpPr>
            <p:nvPr/>
          </p:nvSpPr>
          <p:spPr bwMode="auto">
            <a:xfrm>
              <a:off x="5181600" y="28194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sz="1400">
                  <a:latin typeface="Helvetica" panose="020B0604020202020204" pitchFamily="34" charset="0"/>
                </a:rPr>
                <a:t>gravel</a:t>
              </a:r>
            </a:p>
          </p:txBody>
        </p:sp>
        <p:sp>
          <p:nvSpPr>
            <p:cNvPr id="50183" name="Line 9"/>
            <p:cNvSpPr>
              <a:spLocks noChangeShapeType="1"/>
            </p:cNvSpPr>
            <p:nvPr/>
          </p:nvSpPr>
          <p:spPr bwMode="auto">
            <a:xfrm flipV="1">
              <a:off x="5486400" y="25146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E:\CH14\14.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49482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457200" y="609600"/>
            <a:ext cx="2743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When a river eventually reaches the sea, its bed load typically consists mainly of sand and silt.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4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Hydrologic Cycle (water cycle)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4775602"/>
            <a:ext cx="8610600" cy="1921578"/>
          </a:xfrm>
        </p:spPr>
        <p:txBody>
          <a:bodyPr/>
          <a:lstStyle/>
          <a:p>
            <a:r>
              <a:rPr lang="en-US" altLang="en-US" sz="2000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Precipitation:</a:t>
            </a:r>
            <a:r>
              <a:rPr lang="en-US" altLang="en-US" sz="200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rainfall and snow</a:t>
            </a:r>
          </a:p>
          <a:p>
            <a:r>
              <a:rPr lang="en-US" altLang="en-US" sz="2000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Infiltration:</a:t>
            </a:r>
            <a:r>
              <a:rPr lang="en-US" altLang="en-US" sz="200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groundwater system</a:t>
            </a:r>
            <a:endParaRPr lang="en-US" altLang="en-US" sz="2000" b="1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sz="2000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Evaporation:</a:t>
            </a:r>
            <a:r>
              <a:rPr lang="en-US" altLang="en-US" sz="200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return of water to atmosphere</a:t>
            </a:r>
          </a:p>
          <a:p>
            <a:r>
              <a:rPr lang="en-US" altLang="en-US" sz="2000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Runoff:</a:t>
            </a:r>
            <a:r>
              <a:rPr lang="en-US" altLang="en-US" sz="200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surface water system</a:t>
            </a:r>
          </a:p>
          <a:p>
            <a:r>
              <a:rPr lang="en-US" altLang="en-US" sz="2000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	runoff = precipitation – (infiltration + evaporation)</a:t>
            </a:r>
            <a:r>
              <a:rPr lang="en-US" altLang="en-US" sz="2000" b="1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762000" y="3733800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8" name="Rectangle 20"/>
          <p:cNvSpPr>
            <a:spLocks noChangeArrowheads="1"/>
          </p:cNvSpPr>
          <p:nvPr/>
        </p:nvSpPr>
        <p:spPr bwMode="auto">
          <a:xfrm>
            <a:off x="10210800" y="41910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39" name="Rectangle 21"/>
          <p:cNvSpPr>
            <a:spLocks noChangeArrowheads="1"/>
          </p:cNvSpPr>
          <p:nvPr/>
        </p:nvSpPr>
        <p:spPr bwMode="auto">
          <a:xfrm>
            <a:off x="4114800" y="4267200"/>
            <a:ext cx="76200" cy="1524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0" name="Rectangle 22"/>
          <p:cNvSpPr>
            <a:spLocks noChangeArrowheads="1"/>
          </p:cNvSpPr>
          <p:nvPr/>
        </p:nvSpPr>
        <p:spPr bwMode="auto">
          <a:xfrm>
            <a:off x="6934200" y="4419600"/>
            <a:ext cx="76200" cy="7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1" name="Rectangle 23"/>
          <p:cNvSpPr>
            <a:spLocks noChangeArrowheads="1"/>
          </p:cNvSpPr>
          <p:nvPr/>
        </p:nvSpPr>
        <p:spPr bwMode="auto">
          <a:xfrm>
            <a:off x="4114800" y="4343400"/>
            <a:ext cx="76200" cy="762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42" name="Line 7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4" name="Picture 12" descr="http://www.buffer.forestry.iastate.edu/Photogallery/illustrations/Images/Hydrologic-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2492"/>
            <a:ext cx="4876800" cy="35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91440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Stream Systems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7696200" cy="48006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Each stream drains a specific portion of the landmass, this is called the </a:t>
            </a:r>
            <a:r>
              <a:rPr lang="en-US" altLang="en-US" b="1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watershed </a:t>
            </a: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or </a:t>
            </a:r>
            <a:r>
              <a:rPr lang="en-US" altLang="en-US" b="1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drainage basin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Drainage basins are separated by </a:t>
            </a:r>
            <a:r>
              <a:rPr lang="en-US" altLang="en-US" b="1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drainage divides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Drainage divides may be distinct (mountain ridges) or much more subtle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pPr lvl="1"/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pic>
        <p:nvPicPr>
          <p:cNvPr id="19460" name="Picture 1029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38525"/>
            <a:ext cx="67818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1030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7"/>
          <p:cNvSpPr>
            <a:spLocks noGrp="1"/>
          </p:cNvSpPr>
          <p:nvPr>
            <p:ph idx="1"/>
          </p:nvPr>
        </p:nvSpPr>
        <p:spPr>
          <a:xfrm>
            <a:off x="1295400" y="1371600"/>
            <a:ext cx="4419600" cy="8382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Anatomy of a drainage basin</a:t>
            </a:r>
          </a:p>
        </p:txBody>
      </p:sp>
      <p:sp>
        <p:nvSpPr>
          <p:cNvPr id="20484" name="Rectangle 1029"/>
          <p:cNvSpPr>
            <a:spLocks noChangeArrowheads="1"/>
          </p:cNvSpPr>
          <p:nvPr/>
        </p:nvSpPr>
        <p:spPr bwMode="auto">
          <a:xfrm>
            <a:off x="685800" y="228600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 sz="3200">
              <a:solidFill>
                <a:schemeClr val="tx2"/>
              </a:solidFill>
            </a:endParaRPr>
          </a:p>
        </p:txBody>
      </p:sp>
      <p:sp>
        <p:nvSpPr>
          <p:cNvPr id="20485" name="Line 1030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1026"/>
          <p:cNvSpPr txBox="1">
            <a:spLocks noChangeArrowheads="1"/>
          </p:cNvSpPr>
          <p:nvPr/>
        </p:nvSpPr>
        <p:spPr bwMode="auto">
          <a:xfrm>
            <a:off x="26670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Stream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29" y="2286000"/>
            <a:ext cx="6227741" cy="400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28" descr="D:\141\141 pictures\tributa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9850"/>
            <a:ext cx="6172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1030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1031"/>
          <p:cNvSpPr>
            <a:spLocks noChangeArrowheads="1"/>
          </p:cNvSpPr>
          <p:nvPr/>
        </p:nvSpPr>
        <p:spPr bwMode="auto">
          <a:xfrm>
            <a:off x="1371600" y="6324600"/>
            <a:ext cx="2209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1509" name="Content Placeholder 9"/>
          <p:cNvSpPr>
            <a:spLocks noGrp="1"/>
          </p:cNvSpPr>
          <p:nvPr>
            <p:ph idx="1"/>
          </p:nvPr>
        </p:nvSpPr>
        <p:spPr>
          <a:xfrm>
            <a:off x="914400" y="1447800"/>
            <a:ext cx="9144000" cy="1219200"/>
          </a:xfrm>
        </p:spPr>
        <p:txBody>
          <a:bodyPr/>
          <a:lstStyle/>
          <a:p>
            <a:r>
              <a:rPr lang="en-US" altLang="en-US" b="1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Tributaries </a:t>
            </a:r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are any smaller streams that feed larger</a:t>
            </a:r>
          </a:p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	streams within a drainage basin.</a:t>
            </a:r>
          </a:p>
          <a:p>
            <a:endParaRPr lang="en-US" altLang="en-US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</p:txBody>
      </p:sp>
      <p:sp>
        <p:nvSpPr>
          <p:cNvPr id="21510" name="Rectangle 1026"/>
          <p:cNvSpPr txBox="1">
            <a:spLocks noChangeArrowheads="1"/>
          </p:cNvSpPr>
          <p:nvPr/>
        </p:nvSpPr>
        <p:spPr bwMode="auto">
          <a:xfrm>
            <a:off x="266700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6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Stream 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7"/>
          <p:cNvSpPr>
            <a:spLocks noGrp="1"/>
          </p:cNvSpPr>
          <p:nvPr>
            <p:ph type="title"/>
          </p:nvPr>
        </p:nvSpPr>
        <p:spPr>
          <a:xfrm>
            <a:off x="3200400" y="0"/>
            <a:ext cx="2362200" cy="1143000"/>
          </a:xfrm>
        </p:spPr>
        <p:txBody>
          <a:bodyPr/>
          <a:lstStyle/>
          <a:p>
            <a:r>
              <a:rPr lang="en-US" altLang="en-US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Base Level</a:t>
            </a:r>
          </a:p>
        </p:txBody>
      </p:sp>
      <p:sp>
        <p:nvSpPr>
          <p:cNvPr id="22530" name="Content Placeholder 8"/>
          <p:cNvSpPr>
            <a:spLocks noGrp="1"/>
          </p:cNvSpPr>
          <p:nvPr>
            <p:ph idx="1"/>
          </p:nvPr>
        </p:nvSpPr>
        <p:spPr>
          <a:xfrm>
            <a:off x="1143000" y="1371600"/>
            <a:ext cx="7620000" cy="1981200"/>
          </a:xfrm>
        </p:spPr>
        <p:txBody>
          <a:bodyPr/>
          <a:lstStyle/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Base level it the level below which a river or stream cannot incise</a:t>
            </a:r>
          </a:p>
          <a:p>
            <a:endParaRPr lang="en-US" altLang="en-US" dirty="0" smtClean="0">
              <a:latin typeface="Tahoma" panose="020B0604030504040204" pitchFamily="34" charset="0"/>
              <a:ea typeface="ＭＳ Ｐゴシック" pitchFamily="34" charset="-128"/>
              <a:cs typeface="Tahoma" panose="020B0604030504040204" pitchFamily="34" charset="0"/>
            </a:endParaRPr>
          </a:p>
          <a:p>
            <a:r>
              <a:rPr lang="en-US" altLang="en-US" dirty="0" smtClean="0">
                <a:latin typeface="Tahoma" panose="020B0604030504040204" pitchFamily="34" charset="0"/>
                <a:ea typeface="ＭＳ Ｐゴシック" pitchFamily="34" charset="-128"/>
                <a:cs typeface="Tahoma" panose="020B0604030504040204" pitchFamily="34" charset="0"/>
              </a:rPr>
              <a:t>What happens if base level changes?</a:t>
            </a:r>
          </a:p>
        </p:txBody>
      </p:sp>
      <p:pic>
        <p:nvPicPr>
          <p:cNvPr id="22532" name="Picture 1032" descr="D:\141\141 pictures\stream gradien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17863"/>
            <a:ext cx="7848600" cy="386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Line 1034"/>
          <p:cNvSpPr>
            <a:spLocks noChangeShapeType="1"/>
          </p:cNvSpPr>
          <p:nvPr/>
        </p:nvSpPr>
        <p:spPr bwMode="auto">
          <a:xfrm>
            <a:off x="3048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</TotalTime>
  <Words>1453</Words>
  <Application>Microsoft Office PowerPoint</Application>
  <PresentationFormat>On-screen Show (4:3)</PresentationFormat>
  <Paragraphs>273</Paragraphs>
  <Slides>44</Slides>
  <Notes>6</Notes>
  <HiddenSlides>2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 Light</vt:lpstr>
      <vt:lpstr>Comic Sans MS</vt:lpstr>
      <vt:lpstr>Helvetica</vt:lpstr>
      <vt:lpstr>ＭＳ Ｐゴシック</vt:lpstr>
      <vt:lpstr>Tahoma</vt:lpstr>
      <vt:lpstr>Times</vt:lpstr>
      <vt:lpstr>Wingdings</vt:lpstr>
      <vt:lpstr>Blank Presentation</vt:lpstr>
      <vt:lpstr>Drawing</vt:lpstr>
      <vt:lpstr>Sarah’s office hours JHN 432</vt:lpstr>
      <vt:lpstr>River Material &amp; Sediment Transport</vt:lpstr>
      <vt:lpstr>Rivers vs. Streams</vt:lpstr>
      <vt:lpstr>Distribution of Water on Earth</vt:lpstr>
      <vt:lpstr>Hydrologic Cycle (water cycle)</vt:lpstr>
      <vt:lpstr>Stream Systems</vt:lpstr>
      <vt:lpstr>PowerPoint Presentation</vt:lpstr>
      <vt:lpstr>PowerPoint Presentation</vt:lpstr>
      <vt:lpstr>Base Level</vt:lpstr>
      <vt:lpstr>Stream Order</vt:lpstr>
      <vt:lpstr>Some Definitions</vt:lpstr>
      <vt:lpstr>More Definitions</vt:lpstr>
      <vt:lpstr>PowerPoint Presentation</vt:lpstr>
      <vt:lpstr>PowerPoint Presentation</vt:lpstr>
      <vt:lpstr>Downstream Evolution</vt:lpstr>
      <vt:lpstr>Downstream Evolution</vt:lpstr>
      <vt:lpstr>Downstream Evolution</vt:lpstr>
      <vt:lpstr>Downstream Evolution</vt:lpstr>
      <vt:lpstr>PowerPoint Presentation</vt:lpstr>
      <vt:lpstr>Downstream Evolution</vt:lpstr>
      <vt:lpstr>Downstream Evolution</vt:lpstr>
      <vt:lpstr>Downstream Evolution</vt:lpstr>
      <vt:lpstr>PowerPoint Presentation</vt:lpstr>
      <vt:lpstr> Where does a stream move fastest?</vt:lpstr>
      <vt:lpstr> Where does a stream move fastest?</vt:lpstr>
      <vt:lpstr>PowerPoint Presentation</vt:lpstr>
      <vt:lpstr>PowerPoint Presentation</vt:lpstr>
      <vt:lpstr>Velocity Determination: Float Method </vt:lpstr>
      <vt:lpstr>PowerPoint Presentation</vt:lpstr>
      <vt:lpstr>Stage &amp; Rating Curves</vt:lpstr>
      <vt:lpstr>Hydrographs</vt:lpstr>
      <vt:lpstr>Hydrographs</vt:lpstr>
      <vt:lpstr>Floods</vt:lpstr>
      <vt:lpstr>Floods</vt:lpstr>
      <vt:lpstr>Flood Frequency</vt:lpstr>
      <vt:lpstr>Floods</vt:lpstr>
      <vt:lpstr>Carrying the Load</vt:lpstr>
      <vt:lpstr>Bed Load</vt:lpstr>
      <vt:lpstr> Suspended Load </vt:lpstr>
      <vt:lpstr>Dissolved Load</vt:lpstr>
      <vt:lpstr>Sediment Size </vt:lpstr>
      <vt:lpstr>Downstream Changes in Particle Size</vt:lpstr>
      <vt:lpstr>PowerPoint Presentation</vt:lpstr>
      <vt:lpstr>PowerPoint Presentation</vt:lpstr>
    </vt:vector>
  </TitlesOfParts>
  <Company>University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Geological Sciences</dc:creator>
  <cp:lastModifiedBy>Sarah</cp:lastModifiedBy>
  <cp:revision>111</cp:revision>
  <dcterms:created xsi:type="dcterms:W3CDTF">2010-10-18T17:32:11Z</dcterms:created>
  <dcterms:modified xsi:type="dcterms:W3CDTF">2015-10-27T21:48:37Z</dcterms:modified>
</cp:coreProperties>
</file>