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58" r:id="rId3"/>
    <p:sldId id="259" r:id="rId4"/>
    <p:sldId id="257" r:id="rId5"/>
    <p:sldId id="260" r:id="rId6"/>
    <p:sldId id="261" r:id="rId7"/>
    <p:sldId id="266" r:id="rId8"/>
    <p:sldId id="290" r:id="rId9"/>
    <p:sldId id="282" r:id="rId10"/>
    <p:sldId id="295" r:id="rId11"/>
    <p:sldId id="283" r:id="rId12"/>
    <p:sldId id="284" r:id="rId13"/>
    <p:sldId id="285" r:id="rId14"/>
    <p:sldId id="286" r:id="rId15"/>
    <p:sldId id="287" r:id="rId16"/>
    <p:sldId id="262" r:id="rId17"/>
    <p:sldId id="263" r:id="rId18"/>
    <p:sldId id="264" r:id="rId19"/>
    <p:sldId id="265" r:id="rId20"/>
    <p:sldId id="272" r:id="rId21"/>
    <p:sldId id="267" r:id="rId22"/>
    <p:sldId id="297" r:id="rId23"/>
    <p:sldId id="299" r:id="rId24"/>
    <p:sldId id="304" r:id="rId25"/>
    <p:sldId id="301" r:id="rId26"/>
    <p:sldId id="300" r:id="rId27"/>
    <p:sldId id="298" r:id="rId28"/>
    <p:sldId id="302" r:id="rId29"/>
    <p:sldId id="303" r:id="rId30"/>
    <p:sldId id="305" r:id="rId31"/>
    <p:sldId id="306" r:id="rId32"/>
    <p:sldId id="268" r:id="rId33"/>
    <p:sldId id="269" r:id="rId34"/>
    <p:sldId id="270" r:id="rId35"/>
    <p:sldId id="271" r:id="rId36"/>
    <p:sldId id="274" r:id="rId37"/>
    <p:sldId id="276" r:id="rId38"/>
    <p:sldId id="273" r:id="rId39"/>
    <p:sldId id="278" r:id="rId40"/>
    <p:sldId id="279" r:id="rId41"/>
    <p:sldId id="275" r:id="rId42"/>
    <p:sldId id="277" r:id="rId43"/>
    <p:sldId id="280" r:id="rId44"/>
    <p:sldId id="289" r:id="rId45"/>
    <p:sldId id="281" r:id="rId46"/>
    <p:sldId id="292" r:id="rId47"/>
    <p:sldId id="291" r:id="rId48"/>
    <p:sldId id="293" r:id="rId49"/>
    <p:sldId id="294" r:id="rId50"/>
    <p:sldId id="307" r:id="rId51"/>
    <p:sldId id="28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3764" autoAdjust="0"/>
  </p:normalViewPr>
  <p:slideViewPr>
    <p:cSldViewPr snapToGrid="0">
      <p:cViewPr varScale="1">
        <p:scale>
          <a:sx n="87" d="100"/>
          <a:sy n="87" d="100"/>
        </p:scale>
        <p:origin x="4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rah\Documents\Homework\2012-13\ESS590APPLIED\skokomis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09085832356062E-2"/>
          <c:y val="9.5903285712952549E-2"/>
          <c:w val="0.77163320886199571"/>
          <c:h val="0.78955152469686607"/>
        </c:manualLayout>
      </c:layout>
      <c:scatterChart>
        <c:scatterStyle val="lineMarker"/>
        <c:varyColors val="0"/>
        <c:ser>
          <c:idx val="1"/>
          <c:order val="1"/>
          <c:tx>
            <c:v>20.6 cms</c:v>
          </c:tx>
          <c:spPr>
            <a:ln w="12700">
              <a:solidFill>
                <a:schemeClr val="bg1">
                  <a:lumMod val="50000"/>
                </a:schemeClr>
              </a:solidFill>
            </a:ln>
          </c:spPr>
          <c:marker>
            <c:symbol val="circle"/>
            <c:size val="4"/>
            <c:spPr>
              <a:solidFill>
                <a:schemeClr val="bg1">
                  <a:lumMod val="50000"/>
                </a:schemeClr>
              </a:solidFill>
              <a:ln>
                <a:solidFill>
                  <a:schemeClr val="bg1">
                    <a:lumMod val="50000"/>
                  </a:schemeClr>
                </a:solidFill>
              </a:ln>
            </c:spPr>
          </c:marker>
          <c:xVal>
            <c:numRef>
              <c:f>mainstem!$A$2:$A$32</c:f>
              <c:numCache>
                <c:formatCode>General</c:formatCode>
                <c:ptCount val="3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xVal>
          <c:yVal>
            <c:numRef>
              <c:f>mainstem!$I$2:$I$32</c:f>
              <c:numCache>
                <c:formatCode>General</c:formatCode>
                <c:ptCount val="31"/>
                <c:pt idx="0">
                  <c:v>6.2236240146777053</c:v>
                </c:pt>
                <c:pt idx="1">
                  <c:v>6.2576639801632403</c:v>
                </c:pt>
                <c:pt idx="2">
                  <c:v>6.2696016788135029</c:v>
                </c:pt>
                <c:pt idx="3">
                  <c:v>6.2972506496370402</c:v>
                </c:pt>
                <c:pt idx="4">
                  <c:v>6.388034885025589</c:v>
                </c:pt>
                <c:pt idx="5">
                  <c:v>6.3438959155408714</c:v>
                </c:pt>
                <c:pt idx="6">
                  <c:v>6.4162923665594862</c:v>
                </c:pt>
                <c:pt idx="7">
                  <c:v>6.4465759431132099</c:v>
                </c:pt>
                <c:pt idx="8">
                  <c:v>6.5513026007164692</c:v>
                </c:pt>
                <c:pt idx="9">
                  <c:v>6.5010345098112241</c:v>
                </c:pt>
                <c:pt idx="10">
                  <c:v>6.5461394398719897</c:v>
                </c:pt>
                <c:pt idx="11">
                  <c:v>6.6404960843334422</c:v>
                </c:pt>
                <c:pt idx="12">
                  <c:v>6.6753367564515074</c:v>
                </c:pt>
                <c:pt idx="13">
                  <c:v>6.7610840289603882</c:v>
                </c:pt>
                <c:pt idx="14">
                  <c:v>6.7159740284790086</c:v>
                </c:pt>
                <c:pt idx="15">
                  <c:v>6.7575536656644788</c:v>
                </c:pt>
                <c:pt idx="16">
                  <c:v>6.8296643072166834</c:v>
                </c:pt>
                <c:pt idx="17">
                  <c:v>6.7805802693939725</c:v>
                </c:pt>
                <c:pt idx="18">
                  <c:v>6.870563206068268</c:v>
                </c:pt>
                <c:pt idx="19">
                  <c:v>6.9409513866239401</c:v>
                </c:pt>
                <c:pt idx="20">
                  <c:v>6.8753515162063188</c:v>
                </c:pt>
                <c:pt idx="21">
                  <c:v>6.8874838122328637</c:v>
                </c:pt>
                <c:pt idx="22">
                  <c:v>6.9795253443524219</c:v>
                </c:pt>
                <c:pt idx="23">
                  <c:v>7.026162349262747</c:v>
                </c:pt>
                <c:pt idx="24">
                  <c:v>7.0951633419788367</c:v>
                </c:pt>
                <c:pt idx="25">
                  <c:v>7.1334444999165694</c:v>
                </c:pt>
                <c:pt idx="26">
                  <c:v>7.1058632067258589</c:v>
                </c:pt>
                <c:pt idx="27">
                  <c:v>7.1219631774063359</c:v>
                </c:pt>
                <c:pt idx="28">
                  <c:v>7.1291133695089313</c:v>
                </c:pt>
              </c:numCache>
            </c:numRef>
          </c:yVal>
          <c:smooth val="0"/>
        </c:ser>
        <c:ser>
          <c:idx val="2"/>
          <c:order val="2"/>
          <c:tx>
            <c:v>5.8 cms</c:v>
          </c:tx>
          <c:spPr>
            <a:ln w="12700">
              <a:solidFill>
                <a:schemeClr val="tx1"/>
              </a:solidFill>
            </a:ln>
          </c:spPr>
          <c:marker>
            <c:symbol val="triangle"/>
            <c:size val="4"/>
            <c:spPr>
              <a:solidFill>
                <a:schemeClr val="tx1"/>
              </a:solidFill>
              <a:ln>
                <a:solidFill>
                  <a:schemeClr val="tx1"/>
                </a:solidFill>
              </a:ln>
            </c:spPr>
          </c:marker>
          <c:xVal>
            <c:numRef>
              <c:f>mainstem!$A$2:$A$32</c:f>
              <c:numCache>
                <c:formatCode>General</c:formatCode>
                <c:ptCount val="3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xVal>
          <c:yVal>
            <c:numRef>
              <c:f>mainstem!$J$2:$J$32</c:f>
              <c:numCache>
                <c:formatCode>General</c:formatCode>
                <c:ptCount val="31"/>
                <c:pt idx="0">
                  <c:v>6.038514918912643</c:v>
                </c:pt>
                <c:pt idx="1">
                  <c:v>6.0517925058373807</c:v>
                </c:pt>
                <c:pt idx="2">
                  <c:v>6.0913022358230995</c:v>
                </c:pt>
                <c:pt idx="3">
                  <c:v>6.0984201060693</c:v>
                </c:pt>
                <c:pt idx="4">
                  <c:v>6.0766499571043475</c:v>
                </c:pt>
                <c:pt idx="5">
                  <c:v>6.0322370365794056</c:v>
                </c:pt>
                <c:pt idx="6">
                  <c:v>6.2383154105037519</c:v>
                </c:pt>
                <c:pt idx="7">
                  <c:v>6.23269985971503</c:v>
                </c:pt>
                <c:pt idx="8">
                  <c:v>6.2893471006671708</c:v>
                </c:pt>
                <c:pt idx="9">
                  <c:v>6.3155053089080795</c:v>
                </c:pt>
                <c:pt idx="10">
                  <c:v>6.3826281774094289</c:v>
                </c:pt>
                <c:pt idx="11">
                  <c:v>6.4789140214077205</c:v>
                </c:pt>
                <c:pt idx="12">
                  <c:v>6.4136478733994364</c:v>
                </c:pt>
                <c:pt idx="13">
                  <c:v>6.5382757657451149</c:v>
                </c:pt>
                <c:pt idx="14">
                  <c:v>6.5387745753826669</c:v>
                </c:pt>
                <c:pt idx="15">
                  <c:v>6.5426308521659404</c:v>
                </c:pt>
                <c:pt idx="16">
                  <c:v>6.5880821534264848</c:v>
                </c:pt>
                <c:pt idx="17">
                  <c:v>6.5637779627896871</c:v>
                </c:pt>
                <c:pt idx="18">
                  <c:v>6.6018562528445006</c:v>
                </c:pt>
                <c:pt idx="19">
                  <c:v>6.6256181719779246</c:v>
                </c:pt>
                <c:pt idx="20">
                  <c:v>6.6558565694930198</c:v>
                </c:pt>
                <c:pt idx="21">
                  <c:v>6.6899908429698822</c:v>
                </c:pt>
                <c:pt idx="22">
                  <c:v>6.6968176280348306</c:v>
                </c:pt>
                <c:pt idx="23">
                  <c:v>6.7115013674424118</c:v>
                </c:pt>
                <c:pt idx="24">
                  <c:v>6.8448879628222441</c:v>
                </c:pt>
                <c:pt idx="25">
                  <c:v>6.8674501732020703</c:v>
                </c:pt>
                <c:pt idx="26">
                  <c:v>6.8971070190932666</c:v>
                </c:pt>
                <c:pt idx="27">
                  <c:v>6.9503899514158718</c:v>
                </c:pt>
                <c:pt idx="28">
                  <c:v>6.955694166271404</c:v>
                </c:pt>
              </c:numCache>
            </c:numRef>
          </c:yVal>
          <c:smooth val="0"/>
        </c:ser>
        <c:ser>
          <c:idx val="0"/>
          <c:order val="0"/>
          <c:tx>
            <c:v>72.2 cms</c:v>
          </c:tx>
          <c:spPr>
            <a:ln w="12700">
              <a:solidFill>
                <a:schemeClr val="tx1"/>
              </a:solidFill>
            </a:ln>
          </c:spPr>
          <c:marker>
            <c:symbol val="x"/>
            <c:size val="3"/>
            <c:spPr>
              <a:noFill/>
              <a:ln>
                <a:solidFill>
                  <a:schemeClr val="tx1"/>
                </a:solidFill>
              </a:ln>
            </c:spPr>
          </c:marker>
          <c:xVal>
            <c:numRef>
              <c:f>mainstem!$A$2:$A$32</c:f>
              <c:numCache>
                <c:formatCode>General</c:formatCode>
                <c:ptCount val="3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xVal>
          <c:yVal>
            <c:numRef>
              <c:f>mainstem!$K$2:$K$32</c:f>
              <c:numCache>
                <c:formatCode>General</c:formatCode>
                <c:ptCount val="31"/>
                <c:pt idx="0">
                  <c:v>6.8684973846278901</c:v>
                </c:pt>
                <c:pt idx="1">
                  <c:v>6.9748682368013224</c:v>
                </c:pt>
                <c:pt idx="2">
                  <c:v>6.8907519371854242</c:v>
                </c:pt>
                <c:pt idx="3">
                  <c:v>6.9899260805747501</c:v>
                </c:pt>
                <c:pt idx="4">
                  <c:v>7.4728213834433719</c:v>
                </c:pt>
                <c:pt idx="5">
                  <c:v>7.4296367902402789</c:v>
                </c:pt>
                <c:pt idx="6">
                  <c:v>7.0363191618435161</c:v>
                </c:pt>
                <c:pt idx="7">
                  <c:v>7.1916662374755136</c:v>
                </c:pt>
                <c:pt idx="8">
                  <c:v>7.4638894479245419</c:v>
                </c:pt>
                <c:pt idx="9">
                  <c:v>7.1473714200321217</c:v>
                </c:pt>
                <c:pt idx="10">
                  <c:v>7.1157714096746405</c:v>
                </c:pt>
                <c:pt idx="11">
                  <c:v>7.2034072098605266</c:v>
                </c:pt>
                <c:pt idx="12">
                  <c:v>7.5869947773327207</c:v>
                </c:pt>
                <c:pt idx="13">
                  <c:v>7.5372917834120701</c:v>
                </c:pt>
                <c:pt idx="14">
                  <c:v>7.3332921996865323</c:v>
                </c:pt>
                <c:pt idx="15">
                  <c:v>7.5062905035121537</c:v>
                </c:pt>
                <c:pt idx="16">
                  <c:v>7.6712755580880794</c:v>
                </c:pt>
                <c:pt idx="17">
                  <c:v>7.5358647868567079</c:v>
                </c:pt>
                <c:pt idx="18">
                  <c:v>7.8066704121365369</c:v>
                </c:pt>
                <c:pt idx="19">
                  <c:v>8.0394927194825243</c:v>
                </c:pt>
                <c:pt idx="20">
                  <c:v>7.6400165122132568</c:v>
                </c:pt>
                <c:pt idx="21">
                  <c:v>7.5754994718832469</c:v>
                </c:pt>
                <c:pt idx="22">
                  <c:v>7.9644076753861706</c:v>
                </c:pt>
                <c:pt idx="23">
                  <c:v>8.1223617926215432</c:v>
                </c:pt>
                <c:pt idx="24">
                  <c:v>7.9670595959431036</c:v>
                </c:pt>
                <c:pt idx="25">
                  <c:v>8.0601015998665115</c:v>
                </c:pt>
                <c:pt idx="26">
                  <c:v>7.8331170764516385</c:v>
                </c:pt>
                <c:pt idx="27">
                  <c:v>7.7196809933807629</c:v>
                </c:pt>
                <c:pt idx="28">
                  <c:v>7.7332621043058252</c:v>
                </c:pt>
              </c:numCache>
            </c:numRef>
          </c:yVal>
          <c:smooth val="0"/>
        </c:ser>
        <c:dLbls>
          <c:showLegendKey val="0"/>
          <c:showVal val="0"/>
          <c:showCatName val="0"/>
          <c:showSerName val="0"/>
          <c:showPercent val="0"/>
          <c:showBubbleSize val="0"/>
        </c:dLbls>
        <c:axId val="263657264"/>
        <c:axId val="263669232"/>
      </c:scatterChart>
      <c:valAx>
        <c:axId val="263657264"/>
        <c:scaling>
          <c:orientation val="minMax"/>
          <c:max val="2015"/>
          <c:min val="1980"/>
        </c:scaling>
        <c:delete val="0"/>
        <c:axPos val="b"/>
        <c:title>
          <c:tx>
            <c:rich>
              <a:bodyPr/>
              <a:lstStyle/>
              <a:p>
                <a:pPr>
                  <a:defRPr/>
                </a:pPr>
                <a:r>
                  <a:rPr lang="en-US"/>
                  <a:t>Year</a:t>
                </a:r>
              </a:p>
            </c:rich>
          </c:tx>
          <c:overlay val="0"/>
        </c:title>
        <c:numFmt formatCode="General" sourceLinked="1"/>
        <c:majorTickMark val="out"/>
        <c:minorTickMark val="none"/>
        <c:tickLblPos val="nextTo"/>
        <c:spPr>
          <a:ln>
            <a:solidFill>
              <a:schemeClr val="tx1"/>
            </a:solidFill>
          </a:ln>
        </c:spPr>
        <c:crossAx val="263669232"/>
        <c:crosses val="autoZero"/>
        <c:crossBetween val="midCat"/>
      </c:valAx>
      <c:valAx>
        <c:axId val="263669232"/>
        <c:scaling>
          <c:orientation val="minMax"/>
          <c:max val="8.5"/>
          <c:min val="5.5"/>
        </c:scaling>
        <c:delete val="0"/>
        <c:axPos val="l"/>
        <c:title>
          <c:tx>
            <c:rich>
              <a:bodyPr rot="-5400000" vert="horz"/>
              <a:lstStyle/>
              <a:p>
                <a:pPr>
                  <a:defRPr/>
                </a:pPr>
                <a:r>
                  <a:rPr lang="en-US"/>
                  <a:t>elevation (m NGVD29)</a:t>
                </a:r>
              </a:p>
            </c:rich>
          </c:tx>
          <c:overlay val="0"/>
        </c:title>
        <c:numFmt formatCode="General" sourceLinked="1"/>
        <c:majorTickMark val="out"/>
        <c:minorTickMark val="none"/>
        <c:tickLblPos val="nextTo"/>
        <c:spPr>
          <a:ln>
            <a:solidFill>
              <a:schemeClr val="tx1"/>
            </a:solidFill>
          </a:ln>
        </c:spPr>
        <c:crossAx val="263657264"/>
        <c:crosses val="autoZero"/>
        <c:crossBetween val="midCat"/>
        <c:majorUnit val="0.5"/>
      </c:valAx>
      <c:spPr>
        <a:noFill/>
        <a:ln>
          <a:solidFill>
            <a:schemeClr val="tx1"/>
          </a:solid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37FDB-1936-46E1-8F4E-CEEC34E87B7D}" type="datetimeFigureOut">
              <a:rPr lang="en-US" smtClean="0"/>
              <a:t>12/3/2015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C1C01-CCED-4051-9D94-BC2D2FDB489B}" type="slidenum">
              <a:rPr lang="en-US" smtClean="0"/>
              <a:t>‹#›</a:t>
            </a:fld>
            <a:endParaRPr lang="en-US"/>
          </a:p>
        </p:txBody>
      </p:sp>
    </p:spTree>
    <p:extLst>
      <p:ext uri="{BB962C8B-B14F-4D97-AF65-F5344CB8AC3E}">
        <p14:creationId xmlns:p14="http://schemas.microsoft.com/office/powerpoint/2010/main" val="180668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Hwy 2 Bridge,</a:t>
            </a:r>
            <a:r>
              <a:rPr lang="en-US" baseline="0" dirty="0" smtClean="0"/>
              <a:t>  Nov 19</a:t>
            </a:r>
            <a:r>
              <a:rPr lang="en-US" baseline="30000" dirty="0" smtClean="0"/>
              <a:t>th</a:t>
            </a:r>
            <a:r>
              <a:rPr lang="en-US" baseline="0" dirty="0" smtClean="0"/>
              <a:t>, 2015, 4 days later open again</a:t>
            </a:r>
            <a:endParaRPr lang="en-US" dirty="0"/>
          </a:p>
        </p:txBody>
      </p:sp>
      <p:sp>
        <p:nvSpPr>
          <p:cNvPr id="4" name="Slide Number Placeholder 3"/>
          <p:cNvSpPr>
            <a:spLocks noGrp="1"/>
          </p:cNvSpPr>
          <p:nvPr>
            <p:ph type="sldNum" sz="quarter" idx="10"/>
          </p:nvPr>
        </p:nvSpPr>
        <p:spPr/>
        <p:txBody>
          <a:bodyPr/>
          <a:lstStyle/>
          <a:p>
            <a:fld id="{746C1C01-CCED-4051-9D94-BC2D2FDB489B}" type="slidenum">
              <a:rPr lang="en-US" smtClean="0"/>
              <a:t>1</a:t>
            </a:fld>
            <a:endParaRPr lang="en-US"/>
          </a:p>
        </p:txBody>
      </p:sp>
    </p:spTree>
    <p:extLst>
      <p:ext uri="{BB962C8B-B14F-4D97-AF65-F5344CB8AC3E}">
        <p14:creationId xmlns:p14="http://schemas.microsoft.com/office/powerpoint/2010/main" val="388258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C1C01-CCED-4051-9D94-BC2D2FDB489B}" type="slidenum">
              <a:rPr lang="en-US" smtClean="0"/>
              <a:t>21</a:t>
            </a:fld>
            <a:endParaRPr lang="en-US"/>
          </a:p>
        </p:txBody>
      </p:sp>
    </p:spTree>
    <p:extLst>
      <p:ext uri="{BB962C8B-B14F-4D97-AF65-F5344CB8AC3E}">
        <p14:creationId xmlns:p14="http://schemas.microsoft.com/office/powerpoint/2010/main" val="402829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B47087-1BF8-4C07-A6E2-D0455BFF1ACB}"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25837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B47087-1BF8-4C07-A6E2-D0455BFF1ACB}"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401848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B47087-1BF8-4C07-A6E2-D0455BFF1ACB}"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201803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B47087-1BF8-4C07-A6E2-D0455BFF1ACB}"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20730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47087-1BF8-4C07-A6E2-D0455BFF1ACB}"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128649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B47087-1BF8-4C07-A6E2-D0455BFF1ACB}"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310913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B47087-1BF8-4C07-A6E2-D0455BFF1ACB}" type="datetimeFigureOut">
              <a:rPr lang="en-US" smtClean="0"/>
              <a:t>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415515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B47087-1BF8-4C07-A6E2-D0455BFF1ACB}" type="datetimeFigureOut">
              <a:rPr lang="en-US" smtClean="0"/>
              <a:t>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154480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47087-1BF8-4C07-A6E2-D0455BFF1ACB}" type="datetimeFigureOut">
              <a:rPr lang="en-US" smtClean="0"/>
              <a:t>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2959960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47087-1BF8-4C07-A6E2-D0455BFF1ACB}"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358910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47087-1BF8-4C07-A6E2-D0455BFF1ACB}"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3D21C-31DC-4C85-B3C3-16122ADF62C3}" type="slidenum">
              <a:rPr lang="en-US" smtClean="0"/>
              <a:t>‹#›</a:t>
            </a:fld>
            <a:endParaRPr lang="en-US"/>
          </a:p>
        </p:txBody>
      </p:sp>
    </p:spTree>
    <p:extLst>
      <p:ext uri="{BB962C8B-B14F-4D97-AF65-F5344CB8AC3E}">
        <p14:creationId xmlns:p14="http://schemas.microsoft.com/office/powerpoint/2010/main" val="378080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47087-1BF8-4C07-A6E2-D0455BFF1ACB}" type="datetimeFigureOut">
              <a:rPr lang="en-US" smtClean="0"/>
              <a:t>12/3/2015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3D21C-31DC-4C85-B3C3-16122ADF62C3}" type="slidenum">
              <a:rPr lang="en-US" smtClean="0"/>
              <a:t>‹#›</a:t>
            </a:fld>
            <a:endParaRPr lang="en-US"/>
          </a:p>
        </p:txBody>
      </p:sp>
    </p:spTree>
    <p:extLst>
      <p:ext uri="{BB962C8B-B14F-4D97-AF65-F5344CB8AC3E}">
        <p14:creationId xmlns:p14="http://schemas.microsoft.com/office/powerpoint/2010/main" val="3686805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mp"/><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1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tmp"/><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8.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75282" cy="6881462"/>
          </a:xfrm>
          <a:prstGeom prst="rect">
            <a:avLst/>
          </a:prstGeom>
        </p:spPr>
      </p:pic>
      <p:sp>
        <p:nvSpPr>
          <p:cNvPr id="2" name="Title 1"/>
          <p:cNvSpPr>
            <a:spLocks noGrp="1"/>
          </p:cNvSpPr>
          <p:nvPr>
            <p:ph type="ctrTitle"/>
          </p:nvPr>
        </p:nvSpPr>
        <p:spPr>
          <a:xfrm>
            <a:off x="1077686" y="1742305"/>
            <a:ext cx="7772400" cy="984023"/>
          </a:xfrm>
        </p:spPr>
        <p:txBody>
          <a:bodyPr/>
          <a:lstStyle/>
          <a:p>
            <a:r>
              <a:rPr lang="en-US" dirty="0" smtClean="0">
                <a:solidFill>
                  <a:schemeClr val="bg1"/>
                </a:solidFill>
              </a:rPr>
              <a:t>River response</a:t>
            </a:r>
            <a:endParaRPr lang="en-US" dirty="0">
              <a:solidFill>
                <a:schemeClr val="bg1"/>
              </a:solidFill>
            </a:endParaRPr>
          </a:p>
        </p:txBody>
      </p:sp>
      <p:sp>
        <p:nvSpPr>
          <p:cNvPr id="3" name="Subtitle 2"/>
          <p:cNvSpPr>
            <a:spLocks noGrp="1"/>
          </p:cNvSpPr>
          <p:nvPr>
            <p:ph type="subTitle" idx="1"/>
          </p:nvPr>
        </p:nvSpPr>
        <p:spPr>
          <a:xfrm>
            <a:off x="84221" y="6436678"/>
            <a:ext cx="6858000" cy="421322"/>
          </a:xfrm>
        </p:spPr>
        <p:txBody>
          <a:bodyPr/>
          <a:lstStyle/>
          <a:p>
            <a:pPr algn="l"/>
            <a:r>
              <a:rPr lang="en-US" dirty="0" smtClean="0"/>
              <a:t>11/19/2015</a:t>
            </a:r>
            <a:endParaRPr lang="en-US" dirty="0"/>
          </a:p>
        </p:txBody>
      </p:sp>
      <p:pic>
        <p:nvPicPr>
          <p:cNvPr id="5" name="Picture 4" descr="Highway 2 closed indefinitely between Skykomish, Stevens Pass | Seattle Sun Times - Google Chrome"/>
          <p:cNvPicPr>
            <a:picLocks noChangeAspect="1"/>
          </p:cNvPicPr>
          <p:nvPr/>
        </p:nvPicPr>
        <p:blipFill rotWithShape="1">
          <a:blip r:embed="rId4">
            <a:extLst>
              <a:ext uri="{28A0092B-C50C-407E-A947-70E740481C1C}">
                <a14:useLocalDpi xmlns:a14="http://schemas.microsoft.com/office/drawing/2010/main" val="0"/>
              </a:ext>
            </a:extLst>
          </a:blip>
          <a:srcRect l="32679" t="32751" r="33036"/>
          <a:stretch/>
        </p:blipFill>
        <p:spPr>
          <a:xfrm>
            <a:off x="403230" y="2726328"/>
            <a:ext cx="3135086" cy="3310423"/>
          </a:xfrm>
          <a:prstGeom prst="rect">
            <a:avLst/>
          </a:prstGeom>
        </p:spPr>
      </p:pic>
      <p:pic>
        <p:nvPicPr>
          <p:cNvPr id="6" name="Picture 5" descr="Highway 2 reopens in both directions | The Seattle Times - Google Chrome"/>
          <p:cNvPicPr>
            <a:picLocks noChangeAspect="1"/>
          </p:cNvPicPr>
          <p:nvPr/>
        </p:nvPicPr>
        <p:blipFill rotWithShape="1">
          <a:blip r:embed="rId5">
            <a:extLst>
              <a:ext uri="{28A0092B-C50C-407E-A947-70E740481C1C}">
                <a14:useLocalDpi xmlns:a14="http://schemas.microsoft.com/office/drawing/2010/main" val="0"/>
              </a:ext>
            </a:extLst>
          </a:blip>
          <a:srcRect l="12321" t="32751" r="34286" b="34079"/>
          <a:stretch/>
        </p:blipFill>
        <p:spPr>
          <a:xfrm>
            <a:off x="3915677" y="3415572"/>
            <a:ext cx="4882243" cy="1632857"/>
          </a:xfrm>
          <a:prstGeom prst="rect">
            <a:avLst/>
          </a:prstGeom>
        </p:spPr>
      </p:pic>
    </p:spTree>
    <p:extLst>
      <p:ext uri="{BB962C8B-B14F-4D97-AF65-F5344CB8AC3E}">
        <p14:creationId xmlns:p14="http://schemas.microsoft.com/office/powerpoint/2010/main" val="396712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08" y="-142874"/>
            <a:ext cx="7886700" cy="1325563"/>
          </a:xfrm>
        </p:spPr>
        <p:txBody>
          <a:bodyPr/>
          <a:lstStyle/>
          <a:p>
            <a:r>
              <a:rPr lang="en-US" dirty="0" smtClean="0"/>
              <a:t>Big Sheep Creek</a:t>
            </a:r>
            <a:endParaRPr lang="en-US" dirty="0"/>
          </a:p>
        </p:txBody>
      </p:sp>
      <p:sp>
        <p:nvSpPr>
          <p:cNvPr id="3" name="Content Placeholder 2"/>
          <p:cNvSpPr>
            <a:spLocks noGrp="1"/>
          </p:cNvSpPr>
          <p:nvPr>
            <p:ph idx="1"/>
          </p:nvPr>
        </p:nvSpPr>
        <p:spPr>
          <a:xfrm>
            <a:off x="333829" y="1510552"/>
            <a:ext cx="3165830" cy="4325258"/>
          </a:xfrm>
        </p:spPr>
        <p:txBody>
          <a:bodyPr/>
          <a:lstStyle/>
          <a:p>
            <a:r>
              <a:rPr lang="en-US" dirty="0" smtClean="0"/>
              <a:t>S increases at the fault scarp</a:t>
            </a:r>
          </a:p>
          <a:p>
            <a:endParaRPr lang="en-US" dirty="0"/>
          </a:p>
          <a:p>
            <a:r>
              <a:rPr lang="en-US" dirty="0" smtClean="0"/>
              <a:t>This increases erosion</a:t>
            </a:r>
          </a:p>
          <a:p>
            <a:endParaRPr lang="en-US" dirty="0"/>
          </a:p>
          <a:p>
            <a:r>
              <a:rPr lang="en-US" dirty="0" smtClean="0"/>
              <a:t>But the increased S keeps moving upstream!</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38" y="2544149"/>
            <a:ext cx="5470862" cy="32916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66947" y="1498261"/>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266947" y="1498261"/>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6" name="Rectangle 5"/>
          <p:cNvSpPr/>
          <p:nvPr/>
        </p:nvSpPr>
        <p:spPr>
          <a:xfrm>
            <a:off x="4266947" y="1498261"/>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114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3" y="-270330"/>
            <a:ext cx="7886700" cy="1325563"/>
          </a:xfrm>
        </p:spPr>
        <p:txBody>
          <a:bodyPr/>
          <a:lstStyle/>
          <a:p>
            <a:r>
              <a:rPr lang="en-US" dirty="0" smtClean="0"/>
              <a:t>Big Sheep Creek</a:t>
            </a:r>
            <a:endParaRPr lang="en-US" dirty="0"/>
          </a:p>
        </p:txBody>
      </p:sp>
      <p:sp>
        <p:nvSpPr>
          <p:cNvPr id="4" name="Freeform 3"/>
          <p:cNvSpPr/>
          <p:nvPr/>
        </p:nvSpPr>
        <p:spPr>
          <a:xfrm>
            <a:off x="106354" y="2390102"/>
            <a:ext cx="6574221" cy="3909848"/>
          </a:xfrm>
          <a:custGeom>
            <a:avLst/>
            <a:gdLst>
              <a:gd name="connsiteX0" fmla="*/ 0 w 6574221"/>
              <a:gd name="connsiteY0" fmla="*/ 0 h 3909848"/>
              <a:gd name="connsiteX1" fmla="*/ 1135117 w 6574221"/>
              <a:gd name="connsiteY1" fmla="*/ 1387366 h 3909848"/>
              <a:gd name="connsiteX2" fmla="*/ 2632841 w 6574221"/>
              <a:gd name="connsiteY2" fmla="*/ 2412124 h 3909848"/>
              <a:gd name="connsiteX3" fmla="*/ 4004441 w 6574221"/>
              <a:gd name="connsiteY3" fmla="*/ 2885090 h 3909848"/>
              <a:gd name="connsiteX4" fmla="*/ 4130565 w 6574221"/>
              <a:gd name="connsiteY4" fmla="*/ 3373821 h 3909848"/>
              <a:gd name="connsiteX5" fmla="*/ 4981903 w 6574221"/>
              <a:gd name="connsiteY5" fmla="*/ 3626069 h 3909848"/>
              <a:gd name="connsiteX6" fmla="*/ 6574221 w 6574221"/>
              <a:gd name="connsiteY6" fmla="*/ 3909848 h 390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221" h="3909848">
                <a:moveTo>
                  <a:pt x="0" y="0"/>
                </a:moveTo>
                <a:cubicBezTo>
                  <a:pt x="348155" y="492672"/>
                  <a:pt x="696310" y="985345"/>
                  <a:pt x="1135117" y="1387366"/>
                </a:cubicBezTo>
                <a:cubicBezTo>
                  <a:pt x="1573924" y="1789387"/>
                  <a:pt x="2154620" y="2162503"/>
                  <a:pt x="2632841" y="2412124"/>
                </a:cubicBezTo>
                <a:cubicBezTo>
                  <a:pt x="3111062" y="2661745"/>
                  <a:pt x="3754820" y="2724807"/>
                  <a:pt x="4004441" y="2885090"/>
                </a:cubicBezTo>
                <a:cubicBezTo>
                  <a:pt x="4254062" y="3045373"/>
                  <a:pt x="3967655" y="3250325"/>
                  <a:pt x="4130565" y="3373821"/>
                </a:cubicBezTo>
                <a:cubicBezTo>
                  <a:pt x="4293475" y="3497317"/>
                  <a:pt x="4574627" y="3536731"/>
                  <a:pt x="4981903" y="3626069"/>
                </a:cubicBezTo>
                <a:cubicBezTo>
                  <a:pt x="5389179" y="3715407"/>
                  <a:pt x="5981700" y="3812627"/>
                  <a:pt x="6574221" y="3909848"/>
                </a:cubicBezTo>
              </a:path>
            </a:pathLst>
          </a:custGeom>
          <a:noFill/>
          <a:ln w="381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30045" y="1311017"/>
            <a:ext cx="6553200" cy="1200329"/>
          </a:xfrm>
          <a:prstGeom prst="rect">
            <a:avLst/>
          </a:prstGeom>
          <a:noFill/>
        </p:spPr>
        <p:txBody>
          <a:bodyPr wrap="square" rtlCol="0">
            <a:spAutoFit/>
          </a:bodyPr>
          <a:lstStyle/>
          <a:p>
            <a:r>
              <a:rPr lang="en-US" sz="2400" dirty="0" smtClean="0"/>
              <a:t>The steepened zone (</a:t>
            </a:r>
            <a:r>
              <a:rPr lang="en-US" sz="2400" dirty="0" err="1" smtClean="0"/>
              <a:t>knickpoint</a:t>
            </a:r>
            <a:r>
              <a:rPr lang="en-US" sz="2400" dirty="0" smtClean="0"/>
              <a:t>) will concentrate erosion and start to erode back…moving the </a:t>
            </a:r>
            <a:r>
              <a:rPr lang="en-US" sz="2400" dirty="0" err="1" smtClean="0"/>
              <a:t>knickpoint</a:t>
            </a:r>
            <a:r>
              <a:rPr lang="en-US" sz="2400" dirty="0" smtClean="0"/>
              <a:t> up the river!</a:t>
            </a:r>
            <a:endParaRPr lang="en-US" sz="2400" dirty="0"/>
          </a:p>
        </p:txBody>
      </p:sp>
      <p:sp>
        <p:nvSpPr>
          <p:cNvPr id="6" name="TextBox 5"/>
          <p:cNvSpPr txBox="1"/>
          <p:nvPr/>
        </p:nvSpPr>
        <p:spPr>
          <a:xfrm>
            <a:off x="4862285" y="4944906"/>
            <a:ext cx="1818290" cy="461665"/>
          </a:xfrm>
          <a:prstGeom prst="rect">
            <a:avLst/>
          </a:prstGeom>
          <a:noFill/>
        </p:spPr>
        <p:txBody>
          <a:bodyPr wrap="square" rtlCol="0">
            <a:spAutoFit/>
          </a:bodyPr>
          <a:lstStyle/>
          <a:p>
            <a:r>
              <a:rPr lang="en-US" sz="2400" dirty="0" err="1" smtClean="0"/>
              <a:t>Knickpoint</a:t>
            </a:r>
            <a:endParaRPr lang="en-US" sz="2400" dirty="0"/>
          </a:p>
        </p:txBody>
      </p:sp>
      <p:sp>
        <p:nvSpPr>
          <p:cNvPr id="7" name="Freeform 6"/>
          <p:cNvSpPr/>
          <p:nvPr/>
        </p:nvSpPr>
        <p:spPr>
          <a:xfrm>
            <a:off x="293460" y="2915620"/>
            <a:ext cx="6826469" cy="3689130"/>
          </a:xfrm>
          <a:custGeom>
            <a:avLst/>
            <a:gdLst>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2963918 w 6826469"/>
              <a:gd name="connsiteY6" fmla="*/ 2601310 h 3547241"/>
              <a:gd name="connsiteX7" fmla="*/ 2333297 w 6826469"/>
              <a:gd name="connsiteY7" fmla="*/ 2270234 h 3547241"/>
              <a:gd name="connsiteX8" fmla="*/ 1781504 w 6826469"/>
              <a:gd name="connsiteY8" fmla="*/ 1923393 h 3547241"/>
              <a:gd name="connsiteX9" fmla="*/ 1324304 w 6826469"/>
              <a:gd name="connsiteY9" fmla="*/ 1560786 h 3547241"/>
              <a:gd name="connsiteX10" fmla="*/ 898635 w 6826469"/>
              <a:gd name="connsiteY10" fmla="*/ 1182413 h 3547241"/>
              <a:gd name="connsiteX11" fmla="*/ 488731 w 6826469"/>
              <a:gd name="connsiteY11" fmla="*/ 677917 h 3547241"/>
              <a:gd name="connsiteX12" fmla="*/ 0 w 6826469"/>
              <a:gd name="connsiteY12" fmla="*/ 0 h 3547241"/>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3515711 w 6826469"/>
              <a:gd name="connsiteY6" fmla="*/ 2380592 h 3547241"/>
              <a:gd name="connsiteX7" fmla="*/ 2333297 w 6826469"/>
              <a:gd name="connsiteY7" fmla="*/ 2270234 h 3547241"/>
              <a:gd name="connsiteX8" fmla="*/ 1781504 w 6826469"/>
              <a:gd name="connsiteY8" fmla="*/ 1923393 h 3547241"/>
              <a:gd name="connsiteX9" fmla="*/ 1324304 w 6826469"/>
              <a:gd name="connsiteY9" fmla="*/ 1560786 h 3547241"/>
              <a:gd name="connsiteX10" fmla="*/ 898635 w 6826469"/>
              <a:gd name="connsiteY10" fmla="*/ 1182413 h 3547241"/>
              <a:gd name="connsiteX11" fmla="*/ 488731 w 6826469"/>
              <a:gd name="connsiteY11" fmla="*/ 677917 h 3547241"/>
              <a:gd name="connsiteX12" fmla="*/ 0 w 6826469"/>
              <a:gd name="connsiteY12" fmla="*/ 0 h 3547241"/>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3515711 w 6826469"/>
              <a:gd name="connsiteY6" fmla="*/ 2380592 h 3547241"/>
              <a:gd name="connsiteX7" fmla="*/ 2333297 w 6826469"/>
              <a:gd name="connsiteY7" fmla="*/ 2017985 h 3547241"/>
              <a:gd name="connsiteX8" fmla="*/ 1781504 w 6826469"/>
              <a:gd name="connsiteY8" fmla="*/ 1923393 h 3547241"/>
              <a:gd name="connsiteX9" fmla="*/ 1324304 w 6826469"/>
              <a:gd name="connsiteY9" fmla="*/ 1560786 h 3547241"/>
              <a:gd name="connsiteX10" fmla="*/ 898635 w 6826469"/>
              <a:gd name="connsiteY10" fmla="*/ 1182413 h 3547241"/>
              <a:gd name="connsiteX11" fmla="*/ 488731 w 6826469"/>
              <a:gd name="connsiteY11" fmla="*/ 677917 h 3547241"/>
              <a:gd name="connsiteX12" fmla="*/ 0 w 6826469"/>
              <a:gd name="connsiteY12" fmla="*/ 0 h 3547241"/>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3515711 w 6826469"/>
              <a:gd name="connsiteY6" fmla="*/ 2380592 h 3547241"/>
              <a:gd name="connsiteX7" fmla="*/ 2333297 w 6826469"/>
              <a:gd name="connsiteY7" fmla="*/ 2017985 h 3547241"/>
              <a:gd name="connsiteX8" fmla="*/ 1749973 w 6826469"/>
              <a:gd name="connsiteY8" fmla="*/ 1655379 h 3547241"/>
              <a:gd name="connsiteX9" fmla="*/ 1324304 w 6826469"/>
              <a:gd name="connsiteY9" fmla="*/ 1560786 h 3547241"/>
              <a:gd name="connsiteX10" fmla="*/ 898635 w 6826469"/>
              <a:gd name="connsiteY10" fmla="*/ 1182413 h 3547241"/>
              <a:gd name="connsiteX11" fmla="*/ 488731 w 6826469"/>
              <a:gd name="connsiteY11" fmla="*/ 677917 h 3547241"/>
              <a:gd name="connsiteX12" fmla="*/ 0 w 6826469"/>
              <a:gd name="connsiteY12" fmla="*/ 0 h 3547241"/>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3515711 w 6826469"/>
              <a:gd name="connsiteY6" fmla="*/ 2380592 h 3547241"/>
              <a:gd name="connsiteX7" fmla="*/ 2333297 w 6826469"/>
              <a:gd name="connsiteY7" fmla="*/ 2017985 h 3547241"/>
              <a:gd name="connsiteX8" fmla="*/ 1749973 w 6826469"/>
              <a:gd name="connsiteY8" fmla="*/ 1655379 h 3547241"/>
              <a:gd name="connsiteX9" fmla="*/ 1340069 w 6826469"/>
              <a:gd name="connsiteY9" fmla="*/ 1324304 h 3547241"/>
              <a:gd name="connsiteX10" fmla="*/ 898635 w 6826469"/>
              <a:gd name="connsiteY10" fmla="*/ 1182413 h 3547241"/>
              <a:gd name="connsiteX11" fmla="*/ 488731 w 6826469"/>
              <a:gd name="connsiteY11" fmla="*/ 677917 h 3547241"/>
              <a:gd name="connsiteX12" fmla="*/ 0 w 6826469"/>
              <a:gd name="connsiteY12" fmla="*/ 0 h 3547241"/>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3515711 w 6826469"/>
              <a:gd name="connsiteY6" fmla="*/ 2380592 h 3547241"/>
              <a:gd name="connsiteX7" fmla="*/ 2333297 w 6826469"/>
              <a:gd name="connsiteY7" fmla="*/ 2017985 h 3547241"/>
              <a:gd name="connsiteX8" fmla="*/ 1749973 w 6826469"/>
              <a:gd name="connsiteY8" fmla="*/ 1655379 h 3547241"/>
              <a:gd name="connsiteX9" fmla="*/ 1340069 w 6826469"/>
              <a:gd name="connsiteY9" fmla="*/ 1324304 h 3547241"/>
              <a:gd name="connsiteX10" fmla="*/ 898635 w 6826469"/>
              <a:gd name="connsiteY10" fmla="*/ 914399 h 3547241"/>
              <a:gd name="connsiteX11" fmla="*/ 488731 w 6826469"/>
              <a:gd name="connsiteY11" fmla="*/ 677917 h 3547241"/>
              <a:gd name="connsiteX12" fmla="*/ 0 w 6826469"/>
              <a:gd name="connsiteY12" fmla="*/ 0 h 3547241"/>
              <a:gd name="connsiteX0" fmla="*/ 0 w 6826469"/>
              <a:gd name="connsiteY0" fmla="*/ 0 h 3547241"/>
              <a:gd name="connsiteX1" fmla="*/ 15766 w 6826469"/>
              <a:gd name="connsiteY1" fmla="*/ 3531476 h 3547241"/>
              <a:gd name="connsiteX2" fmla="*/ 6826469 w 6826469"/>
              <a:gd name="connsiteY2" fmla="*/ 3547241 h 3547241"/>
              <a:gd name="connsiteX3" fmla="*/ 5833242 w 6826469"/>
              <a:gd name="connsiteY3" fmla="*/ 3421117 h 3547241"/>
              <a:gd name="connsiteX4" fmla="*/ 4792718 w 6826469"/>
              <a:gd name="connsiteY4" fmla="*/ 3200400 h 3547241"/>
              <a:gd name="connsiteX5" fmla="*/ 3657600 w 6826469"/>
              <a:gd name="connsiteY5" fmla="*/ 2837793 h 3547241"/>
              <a:gd name="connsiteX6" fmla="*/ 3515711 w 6826469"/>
              <a:gd name="connsiteY6" fmla="*/ 2380592 h 3547241"/>
              <a:gd name="connsiteX7" fmla="*/ 2333297 w 6826469"/>
              <a:gd name="connsiteY7" fmla="*/ 2017985 h 3547241"/>
              <a:gd name="connsiteX8" fmla="*/ 1749973 w 6826469"/>
              <a:gd name="connsiteY8" fmla="*/ 1655379 h 3547241"/>
              <a:gd name="connsiteX9" fmla="*/ 1340069 w 6826469"/>
              <a:gd name="connsiteY9" fmla="*/ 1324304 h 3547241"/>
              <a:gd name="connsiteX10" fmla="*/ 898635 w 6826469"/>
              <a:gd name="connsiteY10" fmla="*/ 914399 h 3547241"/>
              <a:gd name="connsiteX11" fmla="*/ 488731 w 6826469"/>
              <a:gd name="connsiteY11" fmla="*/ 425669 h 3547241"/>
              <a:gd name="connsiteX12" fmla="*/ 0 w 6826469"/>
              <a:gd name="connsiteY12" fmla="*/ 0 h 3547241"/>
              <a:gd name="connsiteX0" fmla="*/ 0 w 6826469"/>
              <a:gd name="connsiteY0" fmla="*/ 0 h 3689130"/>
              <a:gd name="connsiteX1" fmla="*/ 15766 w 6826469"/>
              <a:gd name="connsiteY1" fmla="*/ 3673365 h 3689130"/>
              <a:gd name="connsiteX2" fmla="*/ 6826469 w 6826469"/>
              <a:gd name="connsiteY2" fmla="*/ 3689130 h 3689130"/>
              <a:gd name="connsiteX3" fmla="*/ 5833242 w 6826469"/>
              <a:gd name="connsiteY3" fmla="*/ 3563006 h 3689130"/>
              <a:gd name="connsiteX4" fmla="*/ 4792718 w 6826469"/>
              <a:gd name="connsiteY4" fmla="*/ 3342289 h 3689130"/>
              <a:gd name="connsiteX5" fmla="*/ 3657600 w 6826469"/>
              <a:gd name="connsiteY5" fmla="*/ 2979682 h 3689130"/>
              <a:gd name="connsiteX6" fmla="*/ 3515711 w 6826469"/>
              <a:gd name="connsiteY6" fmla="*/ 2522481 h 3689130"/>
              <a:gd name="connsiteX7" fmla="*/ 2333297 w 6826469"/>
              <a:gd name="connsiteY7" fmla="*/ 2159874 h 3689130"/>
              <a:gd name="connsiteX8" fmla="*/ 1749973 w 6826469"/>
              <a:gd name="connsiteY8" fmla="*/ 1797268 h 3689130"/>
              <a:gd name="connsiteX9" fmla="*/ 1340069 w 6826469"/>
              <a:gd name="connsiteY9" fmla="*/ 1466193 h 3689130"/>
              <a:gd name="connsiteX10" fmla="*/ 898635 w 6826469"/>
              <a:gd name="connsiteY10" fmla="*/ 1056288 h 3689130"/>
              <a:gd name="connsiteX11" fmla="*/ 488731 w 6826469"/>
              <a:gd name="connsiteY11" fmla="*/ 567558 h 3689130"/>
              <a:gd name="connsiteX12" fmla="*/ 0 w 6826469"/>
              <a:gd name="connsiteY12" fmla="*/ 0 h 36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6469" h="3689130">
                <a:moveTo>
                  <a:pt x="0" y="0"/>
                </a:moveTo>
                <a:cubicBezTo>
                  <a:pt x="5255" y="1177159"/>
                  <a:pt x="10511" y="2496206"/>
                  <a:pt x="15766" y="3673365"/>
                </a:cubicBezTo>
                <a:lnTo>
                  <a:pt x="6826469" y="3689130"/>
                </a:lnTo>
                <a:lnTo>
                  <a:pt x="5833242" y="3563006"/>
                </a:lnTo>
                <a:lnTo>
                  <a:pt x="4792718" y="3342289"/>
                </a:lnTo>
                <a:lnTo>
                  <a:pt x="3657600" y="2979682"/>
                </a:lnTo>
                <a:lnTo>
                  <a:pt x="3515711" y="2522481"/>
                </a:lnTo>
                <a:lnTo>
                  <a:pt x="2333297" y="2159874"/>
                </a:lnTo>
                <a:lnTo>
                  <a:pt x="1749973" y="1797268"/>
                </a:lnTo>
                <a:lnTo>
                  <a:pt x="1340069" y="1466193"/>
                </a:lnTo>
                <a:lnTo>
                  <a:pt x="898635" y="1056288"/>
                </a:lnTo>
                <a:lnTo>
                  <a:pt x="488731" y="56755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93464" y="4568371"/>
            <a:ext cx="1316421" cy="1731579"/>
          </a:xfrm>
          <a:prstGeom prst="ellipse">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7932475">
            <a:off x="2950500" y="5920736"/>
            <a:ext cx="918841" cy="461665"/>
          </a:xfrm>
          <a:prstGeom prst="rect">
            <a:avLst/>
          </a:prstGeom>
          <a:noFill/>
        </p:spPr>
        <p:txBody>
          <a:bodyPr wrap="none" rtlCol="0">
            <a:spAutoFit/>
          </a:bodyPr>
          <a:lstStyle/>
          <a:p>
            <a:r>
              <a:rPr lang="en-US" sz="2400" b="1" dirty="0" smtClean="0">
                <a:solidFill>
                  <a:srgbClr val="FF0000"/>
                </a:solidFill>
              </a:rPr>
              <a:t>Fault</a:t>
            </a:r>
            <a:endParaRPr lang="en-US" sz="2400" b="1" dirty="0">
              <a:solidFill>
                <a:srgbClr val="FF0000"/>
              </a:solidFill>
            </a:endParaRPr>
          </a:p>
        </p:txBody>
      </p:sp>
      <p:cxnSp>
        <p:nvCxnSpPr>
          <p:cNvPr id="10" name="Straight Connector 9"/>
          <p:cNvCxnSpPr/>
          <p:nvPr/>
        </p:nvCxnSpPr>
        <p:spPr>
          <a:xfrm flipV="1">
            <a:off x="3409920" y="5406571"/>
            <a:ext cx="690365" cy="1258770"/>
          </a:xfrm>
          <a:prstGeom prst="line">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110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235504"/>
            <a:ext cx="7886700" cy="1325563"/>
          </a:xfrm>
        </p:spPr>
        <p:txBody>
          <a:bodyPr/>
          <a:lstStyle/>
          <a:p>
            <a:r>
              <a:rPr lang="en-US" dirty="0" smtClean="0"/>
              <a:t>Big Sheep Creek</a:t>
            </a:r>
            <a:endParaRPr lang="en-US" dirty="0"/>
          </a:p>
        </p:txBody>
      </p:sp>
      <p:sp>
        <p:nvSpPr>
          <p:cNvPr id="3" name="Content Placeholder 2"/>
          <p:cNvSpPr>
            <a:spLocks noGrp="1"/>
          </p:cNvSpPr>
          <p:nvPr>
            <p:ph idx="1"/>
          </p:nvPr>
        </p:nvSpPr>
        <p:spPr>
          <a:xfrm>
            <a:off x="303002" y="1662988"/>
            <a:ext cx="3799338" cy="4886097"/>
          </a:xfrm>
        </p:spPr>
        <p:txBody>
          <a:bodyPr/>
          <a:lstStyle/>
          <a:p>
            <a:r>
              <a:rPr lang="en-US" dirty="0" smtClean="0"/>
              <a:t>There are several styles of </a:t>
            </a:r>
            <a:r>
              <a:rPr lang="en-US" dirty="0" err="1" smtClean="0"/>
              <a:t>knickpoint</a:t>
            </a:r>
            <a:r>
              <a:rPr lang="en-US" dirty="0" smtClean="0"/>
              <a:t> retreat, depending on lithology</a:t>
            </a:r>
          </a:p>
          <a:p>
            <a:endParaRPr lang="en-US" dirty="0" smtClean="0"/>
          </a:p>
          <a:p>
            <a:r>
              <a:rPr lang="en-US" dirty="0" smtClean="0"/>
              <a:t>Importantly, </a:t>
            </a:r>
            <a:r>
              <a:rPr lang="en-US" dirty="0" err="1" smtClean="0"/>
              <a:t>knickpoints</a:t>
            </a:r>
            <a:r>
              <a:rPr lang="en-US" dirty="0" smtClean="0"/>
              <a:t> are a way for rivers to propagate a disturbance upstream!</a:t>
            </a:r>
            <a:endParaRPr lang="en-US" dirty="0"/>
          </a:p>
        </p:txBody>
      </p:sp>
      <p:grpSp>
        <p:nvGrpSpPr>
          <p:cNvPr id="4" name="Group 3"/>
          <p:cNvGrpSpPr/>
          <p:nvPr/>
        </p:nvGrpSpPr>
        <p:grpSpPr>
          <a:xfrm>
            <a:off x="4241800" y="2123041"/>
            <a:ext cx="4589952" cy="3103610"/>
            <a:chOff x="4038600" y="2442355"/>
            <a:chExt cx="4589952" cy="3103610"/>
          </a:xfrm>
        </p:grpSpPr>
        <p:pic>
          <p:nvPicPr>
            <p:cNvPr id="5" name="Picture 2" descr="http://gsabulletin.gsapubs.org/content/119/3-4/476/F1.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117"/>
            <a:stretch/>
          </p:blipFill>
          <p:spPr bwMode="auto">
            <a:xfrm>
              <a:off x="4038600" y="2442355"/>
              <a:ext cx="4589952" cy="310361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7418717" y="2587925"/>
              <a:ext cx="1207698" cy="1311215"/>
            </a:xfrm>
            <a:custGeom>
              <a:avLst/>
              <a:gdLst>
                <a:gd name="connsiteX0" fmla="*/ 983411 w 1207698"/>
                <a:gd name="connsiteY0" fmla="*/ 1009290 h 1311215"/>
                <a:gd name="connsiteX1" fmla="*/ 1026543 w 1207698"/>
                <a:gd name="connsiteY1" fmla="*/ 1311215 h 1311215"/>
                <a:gd name="connsiteX2" fmla="*/ 1207698 w 1207698"/>
                <a:gd name="connsiteY2" fmla="*/ 1302588 h 1311215"/>
                <a:gd name="connsiteX3" fmla="*/ 1173192 w 1207698"/>
                <a:gd name="connsiteY3" fmla="*/ 923026 h 1311215"/>
                <a:gd name="connsiteX4" fmla="*/ 1173192 w 1207698"/>
                <a:gd name="connsiteY4" fmla="*/ 17252 h 1311215"/>
                <a:gd name="connsiteX5" fmla="*/ 215660 w 1207698"/>
                <a:gd name="connsiteY5" fmla="*/ 0 h 1311215"/>
                <a:gd name="connsiteX6" fmla="*/ 0 w 1207698"/>
                <a:gd name="connsiteY6" fmla="*/ 69011 h 1311215"/>
                <a:gd name="connsiteX7" fmla="*/ 8626 w 1207698"/>
                <a:gd name="connsiteY7" fmla="*/ 163901 h 1311215"/>
                <a:gd name="connsiteX8" fmla="*/ 215660 w 1207698"/>
                <a:gd name="connsiteY8" fmla="*/ 198407 h 1311215"/>
                <a:gd name="connsiteX9" fmla="*/ 198408 w 1207698"/>
                <a:gd name="connsiteY9" fmla="*/ 767750 h 1311215"/>
                <a:gd name="connsiteX10" fmla="*/ 983411 w 1207698"/>
                <a:gd name="connsiteY10" fmla="*/ 1009290 h 13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7698" h="1311215">
                  <a:moveTo>
                    <a:pt x="983411" y="1009290"/>
                  </a:moveTo>
                  <a:lnTo>
                    <a:pt x="1026543" y="1311215"/>
                  </a:lnTo>
                  <a:lnTo>
                    <a:pt x="1207698" y="1302588"/>
                  </a:lnTo>
                  <a:lnTo>
                    <a:pt x="1173192" y="923026"/>
                  </a:lnTo>
                  <a:lnTo>
                    <a:pt x="1173192" y="17252"/>
                  </a:lnTo>
                  <a:lnTo>
                    <a:pt x="215660" y="0"/>
                  </a:lnTo>
                  <a:lnTo>
                    <a:pt x="0" y="69011"/>
                  </a:lnTo>
                  <a:lnTo>
                    <a:pt x="8626" y="163901"/>
                  </a:lnTo>
                  <a:lnTo>
                    <a:pt x="215660" y="198407"/>
                  </a:lnTo>
                  <a:lnTo>
                    <a:pt x="198408" y="767750"/>
                  </a:lnTo>
                  <a:lnTo>
                    <a:pt x="983411" y="10092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149970" y="2717321"/>
              <a:ext cx="1017917" cy="1216324"/>
            </a:xfrm>
            <a:custGeom>
              <a:avLst/>
              <a:gdLst>
                <a:gd name="connsiteX0" fmla="*/ 8626 w 1017917"/>
                <a:gd name="connsiteY0" fmla="*/ 112143 h 1216324"/>
                <a:gd name="connsiteX1" fmla="*/ 0 w 1017917"/>
                <a:gd name="connsiteY1" fmla="*/ 422694 h 1216324"/>
                <a:gd name="connsiteX2" fmla="*/ 241539 w 1017917"/>
                <a:gd name="connsiteY2" fmla="*/ 534837 h 1216324"/>
                <a:gd name="connsiteX3" fmla="*/ 802256 w 1017917"/>
                <a:gd name="connsiteY3" fmla="*/ 828136 h 1216324"/>
                <a:gd name="connsiteX4" fmla="*/ 707366 w 1017917"/>
                <a:gd name="connsiteY4" fmla="*/ 1190445 h 1216324"/>
                <a:gd name="connsiteX5" fmla="*/ 1017917 w 1017917"/>
                <a:gd name="connsiteY5" fmla="*/ 1216324 h 1216324"/>
                <a:gd name="connsiteX6" fmla="*/ 914400 w 1017917"/>
                <a:gd name="connsiteY6" fmla="*/ 0 h 1216324"/>
                <a:gd name="connsiteX7" fmla="*/ 8626 w 1017917"/>
                <a:gd name="connsiteY7" fmla="*/ 112143 h 12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917" h="1216324">
                  <a:moveTo>
                    <a:pt x="8626" y="112143"/>
                  </a:moveTo>
                  <a:lnTo>
                    <a:pt x="0" y="422694"/>
                  </a:lnTo>
                  <a:lnTo>
                    <a:pt x="241539" y="534837"/>
                  </a:lnTo>
                  <a:lnTo>
                    <a:pt x="802256" y="828136"/>
                  </a:lnTo>
                  <a:lnTo>
                    <a:pt x="707366" y="1190445"/>
                  </a:lnTo>
                  <a:lnTo>
                    <a:pt x="1017917" y="1216324"/>
                  </a:lnTo>
                  <a:lnTo>
                    <a:pt x="914400" y="0"/>
                  </a:lnTo>
                  <a:lnTo>
                    <a:pt x="8626" y="1121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89585" y="4270075"/>
              <a:ext cx="1078302" cy="1268083"/>
            </a:xfrm>
            <a:custGeom>
              <a:avLst/>
              <a:gdLst>
                <a:gd name="connsiteX0" fmla="*/ 0 w 1078302"/>
                <a:gd name="connsiteY0" fmla="*/ 129397 h 1268083"/>
                <a:gd name="connsiteX1" fmla="*/ 8626 w 1078302"/>
                <a:gd name="connsiteY1" fmla="*/ 810883 h 1268083"/>
                <a:gd name="connsiteX2" fmla="*/ 810883 w 1078302"/>
                <a:gd name="connsiteY2" fmla="*/ 957533 h 1268083"/>
                <a:gd name="connsiteX3" fmla="*/ 828136 w 1078302"/>
                <a:gd name="connsiteY3" fmla="*/ 1026544 h 1268083"/>
                <a:gd name="connsiteX4" fmla="*/ 750498 w 1078302"/>
                <a:gd name="connsiteY4" fmla="*/ 1173193 h 1268083"/>
                <a:gd name="connsiteX5" fmla="*/ 845389 w 1078302"/>
                <a:gd name="connsiteY5" fmla="*/ 1268083 h 1268083"/>
                <a:gd name="connsiteX6" fmla="*/ 1078302 w 1078302"/>
                <a:gd name="connsiteY6" fmla="*/ 1233578 h 1268083"/>
                <a:gd name="connsiteX7" fmla="*/ 1017917 w 1078302"/>
                <a:gd name="connsiteY7" fmla="*/ 0 h 1268083"/>
                <a:gd name="connsiteX8" fmla="*/ 60385 w 1078302"/>
                <a:gd name="connsiteY8" fmla="*/ 69012 h 1268083"/>
                <a:gd name="connsiteX9" fmla="*/ 0 w 1078302"/>
                <a:gd name="connsiteY9" fmla="*/ 129397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302" h="1268083">
                  <a:moveTo>
                    <a:pt x="0" y="129397"/>
                  </a:moveTo>
                  <a:lnTo>
                    <a:pt x="8626" y="810883"/>
                  </a:lnTo>
                  <a:lnTo>
                    <a:pt x="810883" y="957533"/>
                  </a:lnTo>
                  <a:lnTo>
                    <a:pt x="828136" y="1026544"/>
                  </a:lnTo>
                  <a:lnTo>
                    <a:pt x="750498" y="1173193"/>
                  </a:lnTo>
                  <a:lnTo>
                    <a:pt x="845389" y="1268083"/>
                  </a:lnTo>
                  <a:lnTo>
                    <a:pt x="1078302" y="1233578"/>
                  </a:lnTo>
                  <a:lnTo>
                    <a:pt x="1017917" y="0"/>
                  </a:lnTo>
                  <a:lnTo>
                    <a:pt x="60385" y="69012"/>
                  </a:lnTo>
                  <a:lnTo>
                    <a:pt x="0" y="1293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668883" y="4425351"/>
              <a:ext cx="957532" cy="1104181"/>
            </a:xfrm>
            <a:custGeom>
              <a:avLst/>
              <a:gdLst>
                <a:gd name="connsiteX0" fmla="*/ 0 w 957532"/>
                <a:gd name="connsiteY0" fmla="*/ 138023 h 1104181"/>
                <a:gd name="connsiteX1" fmla="*/ 8626 w 957532"/>
                <a:gd name="connsiteY1" fmla="*/ 560717 h 1104181"/>
                <a:gd name="connsiteX2" fmla="*/ 759125 w 957532"/>
                <a:gd name="connsiteY2" fmla="*/ 802257 h 1104181"/>
                <a:gd name="connsiteX3" fmla="*/ 707366 w 957532"/>
                <a:gd name="connsiteY3" fmla="*/ 1069675 h 1104181"/>
                <a:gd name="connsiteX4" fmla="*/ 957532 w 957532"/>
                <a:gd name="connsiteY4" fmla="*/ 1104181 h 1104181"/>
                <a:gd name="connsiteX5" fmla="*/ 940279 w 957532"/>
                <a:gd name="connsiteY5" fmla="*/ 690113 h 1104181"/>
                <a:gd name="connsiteX6" fmla="*/ 672860 w 957532"/>
                <a:gd name="connsiteY6" fmla="*/ 0 h 1104181"/>
                <a:gd name="connsiteX7" fmla="*/ 0 w 957532"/>
                <a:gd name="connsiteY7" fmla="*/ 138023 h 110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32" h="1104181">
                  <a:moveTo>
                    <a:pt x="0" y="138023"/>
                  </a:moveTo>
                  <a:lnTo>
                    <a:pt x="8626" y="560717"/>
                  </a:lnTo>
                  <a:lnTo>
                    <a:pt x="759125" y="802257"/>
                  </a:lnTo>
                  <a:lnTo>
                    <a:pt x="707366" y="1069675"/>
                  </a:lnTo>
                  <a:lnTo>
                    <a:pt x="957532" y="1104181"/>
                  </a:lnTo>
                  <a:lnTo>
                    <a:pt x="940279" y="690113"/>
                  </a:lnTo>
                  <a:lnTo>
                    <a:pt x="672860" y="0"/>
                  </a:lnTo>
                  <a:lnTo>
                    <a:pt x="0" y="1380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5138057" y="5545965"/>
            <a:ext cx="2946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25422" y="5680614"/>
            <a:ext cx="1338187" cy="400110"/>
          </a:xfrm>
          <a:prstGeom prst="rect">
            <a:avLst/>
          </a:prstGeom>
          <a:noFill/>
        </p:spPr>
        <p:txBody>
          <a:bodyPr wrap="none" rtlCol="0">
            <a:spAutoFit/>
          </a:bodyPr>
          <a:lstStyle/>
          <a:p>
            <a:r>
              <a:rPr lang="en-US" sz="2000" dirty="0" smtClean="0"/>
              <a:t>Water flow</a:t>
            </a:r>
            <a:endParaRPr lang="en-US" sz="2000" dirty="0"/>
          </a:p>
        </p:txBody>
      </p:sp>
    </p:spTree>
    <p:extLst>
      <p:ext uri="{BB962C8B-B14F-4D97-AF65-F5344CB8AC3E}">
        <p14:creationId xmlns:p14="http://schemas.microsoft.com/office/powerpoint/2010/main" val="3028781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417"/>
            <a:ext cx="7886700" cy="1325563"/>
          </a:xfrm>
        </p:spPr>
        <p:txBody>
          <a:bodyPr/>
          <a:lstStyle/>
          <a:p>
            <a:r>
              <a:rPr lang="en-US" dirty="0" smtClean="0"/>
              <a:t>Big Sheep Creek</a:t>
            </a:r>
            <a:endParaRPr lang="en-US" dirty="0"/>
          </a:p>
        </p:txBody>
      </p:sp>
      <p:sp>
        <p:nvSpPr>
          <p:cNvPr id="3" name="Content Placeholder 2"/>
          <p:cNvSpPr>
            <a:spLocks noGrp="1"/>
          </p:cNvSpPr>
          <p:nvPr>
            <p:ph idx="1"/>
          </p:nvPr>
        </p:nvSpPr>
        <p:spPr>
          <a:xfrm>
            <a:off x="454478" y="1361168"/>
            <a:ext cx="7886700" cy="4351338"/>
          </a:xfrm>
        </p:spPr>
        <p:txBody>
          <a:bodyPr/>
          <a:lstStyle/>
          <a:p>
            <a:r>
              <a:rPr lang="en-US" dirty="0" smtClean="0"/>
              <a:t>What happens when we erode rivers downwards?</a:t>
            </a:r>
          </a:p>
          <a:p>
            <a:pPr lvl="1"/>
            <a:r>
              <a:rPr lang="en-US" dirty="0" smtClean="0"/>
              <a:t>Terraces get created through floodplain abandonment.</a:t>
            </a:r>
          </a:p>
          <a:p>
            <a:pPr lvl="1"/>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669" t="4605" r="28472" b="21549"/>
          <a:stretch/>
        </p:blipFill>
        <p:spPr>
          <a:xfrm rot="16200000" flipH="1" flipV="1">
            <a:off x="1954439" y="807809"/>
            <a:ext cx="5152572" cy="8152495"/>
          </a:xfrm>
          <a:prstGeom prst="rect">
            <a:avLst/>
          </a:prstGeom>
        </p:spPr>
      </p:pic>
    </p:spTree>
    <p:extLst>
      <p:ext uri="{BB962C8B-B14F-4D97-AF65-F5344CB8AC3E}">
        <p14:creationId xmlns:p14="http://schemas.microsoft.com/office/powerpoint/2010/main" val="2645580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93" y="0"/>
            <a:ext cx="7886700" cy="1325563"/>
          </a:xfrm>
        </p:spPr>
        <p:txBody>
          <a:bodyPr/>
          <a:lstStyle/>
          <a:p>
            <a:r>
              <a:rPr lang="en-US" dirty="0" smtClean="0"/>
              <a:t>Big Sheep Creek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9754" y="1325563"/>
            <a:ext cx="7886700" cy="3378557"/>
          </a:xfrm>
        </p:spPr>
      </p:pic>
      <p:sp>
        <p:nvSpPr>
          <p:cNvPr id="5" name="TextBox 4"/>
          <p:cNvSpPr txBox="1"/>
          <p:nvPr/>
        </p:nvSpPr>
        <p:spPr>
          <a:xfrm>
            <a:off x="493487" y="5031807"/>
            <a:ext cx="7441292" cy="1384995"/>
          </a:xfrm>
          <a:prstGeom prst="rect">
            <a:avLst/>
          </a:prstGeom>
          <a:noFill/>
        </p:spPr>
        <p:txBody>
          <a:bodyPr wrap="square" rtlCol="0">
            <a:spAutoFit/>
          </a:bodyPr>
          <a:lstStyle/>
          <a:p>
            <a:r>
              <a:rPr lang="en-US" sz="2800" dirty="0" smtClean="0"/>
              <a:t>Even the old alluvial fans are terraces</a:t>
            </a:r>
            <a:r>
              <a:rPr lang="en-US" sz="2800" dirty="0"/>
              <a:t> </a:t>
            </a:r>
            <a:r>
              <a:rPr lang="en-US" sz="2800" dirty="0" smtClean="0"/>
              <a:t>– these mounds are part of an old alluvial fan deposit that is now 30 m above it’s valley.</a:t>
            </a:r>
            <a:endParaRPr lang="en-US" sz="2800" dirty="0"/>
          </a:p>
        </p:txBody>
      </p:sp>
    </p:spTree>
    <p:extLst>
      <p:ext uri="{BB962C8B-B14F-4D97-AF65-F5344CB8AC3E}">
        <p14:creationId xmlns:p14="http://schemas.microsoft.com/office/powerpoint/2010/main" val="1445198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07" y="-142874"/>
            <a:ext cx="7886700" cy="1325563"/>
          </a:xfrm>
        </p:spPr>
        <p:txBody>
          <a:bodyPr/>
          <a:lstStyle/>
          <a:p>
            <a:r>
              <a:rPr lang="en-US" dirty="0" smtClean="0"/>
              <a:t>Big Sheep Creek</a:t>
            </a:r>
            <a:endParaRPr lang="en-US" dirty="0"/>
          </a:p>
        </p:txBody>
      </p:sp>
      <p:sp>
        <p:nvSpPr>
          <p:cNvPr id="3" name="Content Placeholder 2"/>
          <p:cNvSpPr>
            <a:spLocks noGrp="1"/>
          </p:cNvSpPr>
          <p:nvPr>
            <p:ph idx="1"/>
          </p:nvPr>
        </p:nvSpPr>
        <p:spPr>
          <a:xfrm>
            <a:off x="323850" y="1002958"/>
            <a:ext cx="7886700" cy="2059556"/>
          </a:xfrm>
        </p:spPr>
        <p:txBody>
          <a:bodyPr>
            <a:normAutofit lnSpcReduction="10000"/>
          </a:bodyPr>
          <a:lstStyle/>
          <a:p>
            <a:pPr marL="0" indent="0">
              <a:buNone/>
            </a:pPr>
            <a:r>
              <a:rPr lang="en-US" dirty="0" smtClean="0"/>
              <a:t>Other effects:</a:t>
            </a:r>
          </a:p>
          <a:p>
            <a:pPr marL="0" indent="0">
              <a:buNone/>
            </a:pPr>
            <a:r>
              <a:rPr lang="en-US" dirty="0" smtClean="0"/>
              <a:t>1. Meanders cutoff as river steepened</a:t>
            </a:r>
          </a:p>
          <a:p>
            <a:pPr marL="0" indent="0">
              <a:buNone/>
            </a:pPr>
            <a:r>
              <a:rPr lang="en-US" dirty="0" smtClean="0"/>
              <a:t>2. </a:t>
            </a:r>
            <a:r>
              <a:rPr lang="en-US" dirty="0" err="1" smtClean="0"/>
              <a:t>Knickpoints</a:t>
            </a:r>
            <a:r>
              <a:rPr lang="en-US" dirty="0" smtClean="0"/>
              <a:t> that haven’t propagated upstream are still present and will drive more terrace abandonment as they erode.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669" t="4605" r="37252" b="21549"/>
          <a:stretch/>
        </p:blipFill>
        <p:spPr>
          <a:xfrm rot="16200000" flipH="1" flipV="1">
            <a:off x="2728683" y="945696"/>
            <a:ext cx="3686632" cy="8152495"/>
          </a:xfrm>
          <a:prstGeom prst="rect">
            <a:avLst/>
          </a:prstGeom>
        </p:spPr>
      </p:pic>
      <p:sp>
        <p:nvSpPr>
          <p:cNvPr id="5" name="TextBox 4"/>
          <p:cNvSpPr txBox="1"/>
          <p:nvPr/>
        </p:nvSpPr>
        <p:spPr>
          <a:xfrm>
            <a:off x="3468914" y="4107543"/>
            <a:ext cx="340158" cy="461665"/>
          </a:xfrm>
          <a:prstGeom prst="rect">
            <a:avLst/>
          </a:prstGeom>
          <a:noFill/>
        </p:spPr>
        <p:txBody>
          <a:bodyPr wrap="none" rtlCol="0">
            <a:spAutoFit/>
          </a:bodyPr>
          <a:lstStyle/>
          <a:p>
            <a:r>
              <a:rPr lang="en-US" sz="2400" b="1" dirty="0" smtClean="0">
                <a:solidFill>
                  <a:schemeClr val="bg1"/>
                </a:solidFill>
              </a:rPr>
              <a:t>1</a:t>
            </a:r>
            <a:endParaRPr lang="en-US" sz="2400" b="1" dirty="0">
              <a:solidFill>
                <a:schemeClr val="bg1"/>
              </a:solidFill>
            </a:endParaRPr>
          </a:p>
        </p:txBody>
      </p:sp>
      <p:sp>
        <p:nvSpPr>
          <p:cNvPr id="6" name="TextBox 5"/>
          <p:cNvSpPr txBox="1"/>
          <p:nvPr/>
        </p:nvSpPr>
        <p:spPr>
          <a:xfrm flipH="1">
            <a:off x="4488972" y="5232400"/>
            <a:ext cx="508928" cy="461665"/>
          </a:xfrm>
          <a:prstGeom prst="rect">
            <a:avLst/>
          </a:prstGeom>
          <a:noFill/>
        </p:spPr>
        <p:txBody>
          <a:bodyPr wrap="square" rtlCol="0">
            <a:spAutoFit/>
          </a:bodyPr>
          <a:lstStyle/>
          <a:p>
            <a:r>
              <a:rPr lang="en-US" sz="2400" b="1" dirty="0" smtClean="0">
                <a:solidFill>
                  <a:schemeClr val="bg1"/>
                </a:solidFill>
              </a:rPr>
              <a:t>1</a:t>
            </a:r>
            <a:endParaRPr lang="en-US" sz="2400" b="1" dirty="0">
              <a:solidFill>
                <a:schemeClr val="bg1"/>
              </a:solidFill>
            </a:endParaRPr>
          </a:p>
        </p:txBody>
      </p:sp>
      <p:sp>
        <p:nvSpPr>
          <p:cNvPr id="7" name="TextBox 6"/>
          <p:cNvSpPr txBox="1"/>
          <p:nvPr/>
        </p:nvSpPr>
        <p:spPr>
          <a:xfrm flipH="1">
            <a:off x="6905601" y="6057442"/>
            <a:ext cx="508928" cy="461665"/>
          </a:xfrm>
          <a:prstGeom prst="rect">
            <a:avLst/>
          </a:prstGeom>
          <a:noFill/>
        </p:spPr>
        <p:txBody>
          <a:bodyPr wrap="square" rtlCol="0">
            <a:spAutoFit/>
          </a:bodyPr>
          <a:lstStyle/>
          <a:p>
            <a:r>
              <a:rPr lang="en-US" sz="2400" b="1" dirty="0" smtClean="0">
                <a:solidFill>
                  <a:schemeClr val="bg1"/>
                </a:solidFill>
              </a:rPr>
              <a:t>2</a:t>
            </a:r>
            <a:endParaRPr lang="en-US" sz="2400" b="1" dirty="0">
              <a:solidFill>
                <a:schemeClr val="bg1"/>
              </a:solidFill>
            </a:endParaRPr>
          </a:p>
        </p:txBody>
      </p:sp>
      <p:sp>
        <p:nvSpPr>
          <p:cNvPr id="8" name="TextBox 7"/>
          <p:cNvSpPr txBox="1"/>
          <p:nvPr/>
        </p:nvSpPr>
        <p:spPr>
          <a:xfrm flipH="1">
            <a:off x="7701622" y="5694065"/>
            <a:ext cx="508928" cy="461665"/>
          </a:xfrm>
          <a:prstGeom prst="rect">
            <a:avLst/>
          </a:prstGeom>
          <a:noFill/>
        </p:spPr>
        <p:txBody>
          <a:bodyPr wrap="square" rtlCol="0">
            <a:spAutoFit/>
          </a:bodyPr>
          <a:lstStyle/>
          <a:p>
            <a:r>
              <a:rPr lang="en-US" sz="2400" b="1" dirty="0" smtClean="0">
                <a:solidFill>
                  <a:schemeClr val="bg1"/>
                </a:solidFill>
              </a:rPr>
              <a:t>2</a:t>
            </a:r>
            <a:endParaRPr lang="en-US" sz="2400" b="1" dirty="0">
              <a:solidFill>
                <a:schemeClr val="bg1"/>
              </a:solidFill>
            </a:endParaRPr>
          </a:p>
        </p:txBody>
      </p:sp>
    </p:spTree>
    <p:extLst>
      <p:ext uri="{BB962C8B-B14F-4D97-AF65-F5344CB8AC3E}">
        <p14:creationId xmlns:p14="http://schemas.microsoft.com/office/powerpoint/2010/main" val="809694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24" y="-92074"/>
            <a:ext cx="7886700" cy="1325563"/>
          </a:xfrm>
        </p:spPr>
        <p:txBody>
          <a:bodyPr/>
          <a:lstStyle/>
          <a:p>
            <a:r>
              <a:rPr lang="en-US" dirty="0" smtClean="0"/>
              <a:t>Clearwater River</a:t>
            </a:r>
            <a:endParaRPr lang="en-US" dirty="0"/>
          </a:p>
        </p:txBody>
      </p:sp>
      <p:pic>
        <p:nvPicPr>
          <p:cNvPr id="5" name="Picture 4" descr="Pazzaglia and Brandon - 2001 - A Fluvial Record of Long-term Steady-state Uplift .pdf - Adobe Reader"/>
          <p:cNvPicPr>
            <a:picLocks noChangeAspect="1"/>
          </p:cNvPicPr>
          <p:nvPr/>
        </p:nvPicPr>
        <p:blipFill rotWithShape="1">
          <a:blip r:embed="rId2">
            <a:extLst>
              <a:ext uri="{28A0092B-C50C-407E-A947-70E740481C1C}">
                <a14:useLocalDpi xmlns:a14="http://schemas.microsoft.com/office/drawing/2010/main" val="0"/>
              </a:ext>
            </a:extLst>
          </a:blip>
          <a:srcRect l="9210" t="13827" r="14079" b="11873"/>
          <a:stretch/>
        </p:blipFill>
        <p:spPr>
          <a:xfrm>
            <a:off x="1711492" y="3200399"/>
            <a:ext cx="7014411" cy="3657601"/>
          </a:xfrm>
          <a:prstGeom prst="rect">
            <a:avLst/>
          </a:prstGeom>
        </p:spPr>
      </p:pic>
      <p:pic>
        <p:nvPicPr>
          <p:cNvPr id="4" name="Content Placeholder 3" descr="Wegmann and Pazzaglia - 2002 - Holocene strath terraces, climate change, and acti.pdf - Adobe Reader"/>
          <p:cNvPicPr>
            <a:picLocks noGrp="1" noChangeAspect="1"/>
          </p:cNvPicPr>
          <p:nvPr>
            <p:ph idx="1"/>
          </p:nvPr>
        </p:nvPicPr>
        <p:blipFill rotWithShape="1">
          <a:blip r:embed="rId3">
            <a:extLst>
              <a:ext uri="{28A0092B-C50C-407E-A947-70E740481C1C}">
                <a14:useLocalDpi xmlns:a14="http://schemas.microsoft.com/office/drawing/2010/main" val="0"/>
              </a:ext>
            </a:extLst>
          </a:blip>
          <a:srcRect l="24371" t="19802" r="31999" b="11621"/>
          <a:stretch/>
        </p:blipFill>
        <p:spPr>
          <a:xfrm>
            <a:off x="375987" y="992857"/>
            <a:ext cx="3441031" cy="2911642"/>
          </a:xfrm>
        </p:spPr>
      </p:pic>
      <p:grpSp>
        <p:nvGrpSpPr>
          <p:cNvPr id="8" name="Group 7"/>
          <p:cNvGrpSpPr/>
          <p:nvPr/>
        </p:nvGrpSpPr>
        <p:grpSpPr>
          <a:xfrm>
            <a:off x="4586513" y="2013249"/>
            <a:ext cx="3918858" cy="1034751"/>
            <a:chOff x="4586513" y="2013249"/>
            <a:chExt cx="3918858" cy="1034751"/>
          </a:xfrm>
        </p:grpSpPr>
        <p:pic>
          <p:nvPicPr>
            <p:cNvPr id="6" name="Picture 5" descr="Pazzaglia and Brandon - 2001 - A Fluvial Record of Long-term Steady-state Uplift .pdf - Adobe Reader"/>
            <p:cNvPicPr>
              <a:picLocks noChangeAspect="1"/>
            </p:cNvPicPr>
            <p:nvPr/>
          </p:nvPicPr>
          <p:blipFill rotWithShape="1">
            <a:blip r:embed="rId4">
              <a:extLst>
                <a:ext uri="{28A0092B-C50C-407E-A947-70E740481C1C}">
                  <a14:useLocalDpi xmlns:a14="http://schemas.microsoft.com/office/drawing/2010/main" val="0"/>
                </a:ext>
              </a:extLst>
            </a:blip>
            <a:srcRect l="16349" t="36363" r="42699" b="45946"/>
            <a:stretch/>
          </p:blipFill>
          <p:spPr>
            <a:xfrm>
              <a:off x="4586513" y="2013249"/>
              <a:ext cx="3744687" cy="870858"/>
            </a:xfrm>
            <a:prstGeom prst="rect">
              <a:avLst/>
            </a:prstGeom>
          </p:spPr>
        </p:pic>
        <p:sp>
          <p:nvSpPr>
            <p:cNvPr id="7" name="Freeform 6"/>
            <p:cNvSpPr/>
            <p:nvPr/>
          </p:nvSpPr>
          <p:spPr>
            <a:xfrm>
              <a:off x="6836229" y="2249714"/>
              <a:ext cx="1669142" cy="798286"/>
            </a:xfrm>
            <a:custGeom>
              <a:avLst/>
              <a:gdLst>
                <a:gd name="connsiteX0" fmla="*/ 1669142 w 1669142"/>
                <a:gd name="connsiteY0" fmla="*/ 0 h 798286"/>
                <a:gd name="connsiteX1" fmla="*/ 1640114 w 1669142"/>
                <a:gd name="connsiteY1" fmla="*/ 798286 h 798286"/>
                <a:gd name="connsiteX2" fmla="*/ 0 w 1669142"/>
                <a:gd name="connsiteY2" fmla="*/ 754743 h 798286"/>
                <a:gd name="connsiteX3" fmla="*/ 246742 w 1669142"/>
                <a:gd name="connsiteY3" fmla="*/ 464457 h 798286"/>
                <a:gd name="connsiteX4" fmla="*/ 1016000 w 1669142"/>
                <a:gd name="connsiteY4" fmla="*/ 43543 h 798286"/>
                <a:gd name="connsiteX5" fmla="*/ 1669142 w 1669142"/>
                <a:gd name="connsiteY5" fmla="*/ 0 h 79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9142" h="798286">
                  <a:moveTo>
                    <a:pt x="1669142" y="0"/>
                  </a:moveTo>
                  <a:lnTo>
                    <a:pt x="1640114" y="798286"/>
                  </a:lnTo>
                  <a:lnTo>
                    <a:pt x="0" y="754743"/>
                  </a:lnTo>
                  <a:lnTo>
                    <a:pt x="246742" y="464457"/>
                  </a:lnTo>
                  <a:lnTo>
                    <a:pt x="1016000" y="43543"/>
                  </a:lnTo>
                  <a:lnTo>
                    <a:pt x="166914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223657" y="1670437"/>
            <a:ext cx="4281714" cy="369332"/>
          </a:xfrm>
          <a:prstGeom prst="rect">
            <a:avLst/>
          </a:prstGeom>
          <a:noFill/>
        </p:spPr>
        <p:txBody>
          <a:bodyPr wrap="square" rtlCol="0">
            <a:spAutoFit/>
          </a:bodyPr>
          <a:lstStyle/>
          <a:p>
            <a:r>
              <a:rPr lang="en-US" dirty="0" smtClean="0"/>
              <a:t>Glaciated headwaters:</a:t>
            </a:r>
            <a:endParaRPr lang="en-US" dirty="0"/>
          </a:p>
        </p:txBody>
      </p:sp>
      <p:sp>
        <p:nvSpPr>
          <p:cNvPr id="10" name="TextBox 9"/>
          <p:cNvSpPr txBox="1"/>
          <p:nvPr/>
        </p:nvSpPr>
        <p:spPr>
          <a:xfrm>
            <a:off x="0" y="6488668"/>
            <a:ext cx="5419753" cy="369332"/>
          </a:xfrm>
          <a:prstGeom prst="rect">
            <a:avLst/>
          </a:prstGeom>
          <a:noFill/>
        </p:spPr>
        <p:txBody>
          <a:bodyPr wrap="none" rtlCol="0">
            <a:spAutoFit/>
          </a:bodyPr>
          <a:lstStyle/>
          <a:p>
            <a:r>
              <a:rPr lang="en-US" dirty="0" err="1" smtClean="0"/>
              <a:t>Pazzaglia</a:t>
            </a:r>
            <a:r>
              <a:rPr lang="en-US" dirty="0" smtClean="0"/>
              <a:t> &amp; Brandon, 2001; </a:t>
            </a:r>
            <a:r>
              <a:rPr lang="en-US" dirty="0" err="1" smtClean="0"/>
              <a:t>Wegmann</a:t>
            </a:r>
            <a:r>
              <a:rPr lang="en-US" dirty="0" smtClean="0"/>
              <a:t> &amp; </a:t>
            </a:r>
            <a:r>
              <a:rPr lang="en-US" dirty="0" err="1" smtClean="0"/>
              <a:t>Pazzaglia</a:t>
            </a:r>
            <a:r>
              <a:rPr lang="en-US" dirty="0" smtClean="0"/>
              <a:t>, 2002</a:t>
            </a:r>
            <a:endParaRPr lang="en-US" dirty="0"/>
          </a:p>
        </p:txBody>
      </p:sp>
    </p:spTree>
    <p:extLst>
      <p:ext uri="{BB962C8B-B14F-4D97-AF65-F5344CB8AC3E}">
        <p14:creationId xmlns:p14="http://schemas.microsoft.com/office/powerpoint/2010/main" val="2763879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130628"/>
            <a:ext cx="7886700" cy="1325563"/>
          </a:xfrm>
        </p:spPr>
        <p:txBody>
          <a:bodyPr/>
          <a:lstStyle/>
          <a:p>
            <a:r>
              <a:rPr lang="en-US" dirty="0" smtClean="0"/>
              <a:t>Clearwater River</a:t>
            </a:r>
            <a:endParaRPr lang="en-US" dirty="0"/>
          </a:p>
        </p:txBody>
      </p:sp>
      <p:pic>
        <p:nvPicPr>
          <p:cNvPr id="4" name="Content Placeholder 3" descr="Pazzaglia and Brandon - 2001 - A Fluvial Record of Long-term Steady-state Uplift .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8836" t="13532" r="25155" b="5792"/>
          <a:stretch/>
        </p:blipFill>
        <p:spPr>
          <a:xfrm>
            <a:off x="0" y="1194935"/>
            <a:ext cx="5268687" cy="4973641"/>
          </a:xfrm>
        </p:spPr>
      </p:pic>
      <p:sp>
        <p:nvSpPr>
          <p:cNvPr id="5" name="TextBox 4"/>
          <p:cNvSpPr txBox="1"/>
          <p:nvPr/>
        </p:nvSpPr>
        <p:spPr>
          <a:xfrm>
            <a:off x="5428343" y="1451429"/>
            <a:ext cx="3323771" cy="2308324"/>
          </a:xfrm>
          <a:prstGeom prst="rect">
            <a:avLst/>
          </a:prstGeom>
          <a:noFill/>
        </p:spPr>
        <p:txBody>
          <a:bodyPr wrap="square" rtlCol="0">
            <a:spAutoFit/>
          </a:bodyPr>
          <a:lstStyle/>
          <a:p>
            <a:r>
              <a:rPr lang="en-US" sz="2400" dirty="0" smtClean="0"/>
              <a:t>Extensive fill terraces!</a:t>
            </a:r>
          </a:p>
          <a:p>
            <a:r>
              <a:rPr lang="en-US" sz="2400" dirty="0" smtClean="0"/>
              <a:t>Qt3: 65-60 </a:t>
            </a:r>
            <a:r>
              <a:rPr lang="en-US" sz="2400" dirty="0" err="1" smtClean="0"/>
              <a:t>ka</a:t>
            </a:r>
            <a:endParaRPr lang="en-US" sz="2400" dirty="0" smtClean="0"/>
          </a:p>
          <a:p>
            <a:r>
              <a:rPr lang="en-US" sz="2400" dirty="0" smtClean="0"/>
              <a:t>Qt2: 140-125 </a:t>
            </a:r>
            <a:r>
              <a:rPr lang="en-US" sz="2400" dirty="0" err="1" smtClean="0"/>
              <a:t>ka</a:t>
            </a:r>
            <a:endParaRPr lang="en-US" sz="2400" dirty="0" smtClean="0"/>
          </a:p>
          <a:p>
            <a:endParaRPr lang="en-US" sz="2400" dirty="0"/>
          </a:p>
          <a:p>
            <a:r>
              <a:rPr lang="en-US" sz="2400" dirty="0" smtClean="0"/>
              <a:t>Dates are consistent with the previous glaciations:</a:t>
            </a:r>
            <a:endParaRPr lang="en-US" sz="2400" dirty="0"/>
          </a:p>
        </p:txBody>
      </p:sp>
      <p:grpSp>
        <p:nvGrpSpPr>
          <p:cNvPr id="6" name="Group 5"/>
          <p:cNvGrpSpPr/>
          <p:nvPr/>
        </p:nvGrpSpPr>
        <p:grpSpPr>
          <a:xfrm>
            <a:off x="5428343" y="3897678"/>
            <a:ext cx="4811487" cy="1320801"/>
            <a:chOff x="4586513" y="2234091"/>
            <a:chExt cx="3918858" cy="813909"/>
          </a:xfrm>
        </p:grpSpPr>
        <p:pic>
          <p:nvPicPr>
            <p:cNvPr id="7" name="Picture 6" descr="Pazzaglia and Brandon - 2001 - A Fluvial Record of Long-term Steady-state Uplift .pdf - Adobe Reader"/>
            <p:cNvPicPr>
              <a:picLocks noChangeAspect="1"/>
            </p:cNvPicPr>
            <p:nvPr/>
          </p:nvPicPr>
          <p:blipFill rotWithShape="1">
            <a:blip r:embed="rId3">
              <a:extLst>
                <a:ext uri="{28A0092B-C50C-407E-A947-70E740481C1C}">
                  <a14:useLocalDpi xmlns:a14="http://schemas.microsoft.com/office/drawing/2010/main" val="0"/>
                </a:ext>
              </a:extLst>
            </a:blip>
            <a:srcRect l="16349" t="40849" r="42699" b="45946"/>
            <a:stretch/>
          </p:blipFill>
          <p:spPr>
            <a:xfrm>
              <a:off x="4586513" y="2234091"/>
              <a:ext cx="3744687" cy="650015"/>
            </a:xfrm>
            <a:prstGeom prst="rect">
              <a:avLst/>
            </a:prstGeom>
          </p:spPr>
        </p:pic>
        <p:sp>
          <p:nvSpPr>
            <p:cNvPr id="8" name="Freeform 7"/>
            <p:cNvSpPr/>
            <p:nvPr/>
          </p:nvSpPr>
          <p:spPr>
            <a:xfrm>
              <a:off x="6836229" y="2249714"/>
              <a:ext cx="1669142" cy="798286"/>
            </a:xfrm>
            <a:custGeom>
              <a:avLst/>
              <a:gdLst>
                <a:gd name="connsiteX0" fmla="*/ 1669142 w 1669142"/>
                <a:gd name="connsiteY0" fmla="*/ 0 h 798286"/>
                <a:gd name="connsiteX1" fmla="*/ 1640114 w 1669142"/>
                <a:gd name="connsiteY1" fmla="*/ 798286 h 798286"/>
                <a:gd name="connsiteX2" fmla="*/ 0 w 1669142"/>
                <a:gd name="connsiteY2" fmla="*/ 754743 h 798286"/>
                <a:gd name="connsiteX3" fmla="*/ 246742 w 1669142"/>
                <a:gd name="connsiteY3" fmla="*/ 464457 h 798286"/>
                <a:gd name="connsiteX4" fmla="*/ 1016000 w 1669142"/>
                <a:gd name="connsiteY4" fmla="*/ 43543 h 798286"/>
                <a:gd name="connsiteX5" fmla="*/ 1669142 w 1669142"/>
                <a:gd name="connsiteY5" fmla="*/ 0 h 79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9142" h="798286">
                  <a:moveTo>
                    <a:pt x="1669142" y="0"/>
                  </a:moveTo>
                  <a:lnTo>
                    <a:pt x="1640114" y="798286"/>
                  </a:lnTo>
                  <a:lnTo>
                    <a:pt x="0" y="754743"/>
                  </a:lnTo>
                  <a:lnTo>
                    <a:pt x="246742" y="464457"/>
                  </a:lnTo>
                  <a:lnTo>
                    <a:pt x="1016000" y="43543"/>
                  </a:lnTo>
                  <a:lnTo>
                    <a:pt x="166914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500914" y="5243832"/>
            <a:ext cx="3178628" cy="523220"/>
          </a:xfrm>
          <a:prstGeom prst="rect">
            <a:avLst/>
          </a:prstGeom>
          <a:noFill/>
        </p:spPr>
        <p:txBody>
          <a:bodyPr wrap="square" rtlCol="0">
            <a:spAutoFit/>
          </a:bodyPr>
          <a:lstStyle/>
          <a:p>
            <a:r>
              <a:rPr lang="en-US" sz="2800" dirty="0" smtClean="0"/>
              <a:t>Why?</a:t>
            </a:r>
            <a:endParaRPr lang="en-US" sz="2800" dirty="0"/>
          </a:p>
        </p:txBody>
      </p:sp>
      <p:sp>
        <p:nvSpPr>
          <p:cNvPr id="10" name="TextBox 9"/>
          <p:cNvSpPr txBox="1"/>
          <p:nvPr/>
        </p:nvSpPr>
        <p:spPr>
          <a:xfrm>
            <a:off x="0" y="6488668"/>
            <a:ext cx="2860976" cy="369332"/>
          </a:xfrm>
          <a:prstGeom prst="rect">
            <a:avLst/>
          </a:prstGeom>
          <a:noFill/>
        </p:spPr>
        <p:txBody>
          <a:bodyPr wrap="none" rtlCol="0">
            <a:spAutoFit/>
          </a:bodyPr>
          <a:lstStyle/>
          <a:p>
            <a:r>
              <a:rPr lang="en-US" dirty="0" err="1" smtClean="0"/>
              <a:t>Pazzaglia</a:t>
            </a:r>
            <a:r>
              <a:rPr lang="en-US" dirty="0" smtClean="0"/>
              <a:t> and Brandon, 2001</a:t>
            </a:r>
            <a:endParaRPr lang="en-US" dirty="0"/>
          </a:p>
        </p:txBody>
      </p:sp>
    </p:spTree>
    <p:extLst>
      <p:ext uri="{BB962C8B-B14F-4D97-AF65-F5344CB8AC3E}">
        <p14:creationId xmlns:p14="http://schemas.microsoft.com/office/powerpoint/2010/main" val="4008248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4"/>
            <a:ext cx="7886700" cy="1325563"/>
          </a:xfrm>
        </p:spPr>
        <p:txBody>
          <a:bodyPr/>
          <a:lstStyle/>
          <a:p>
            <a:r>
              <a:rPr lang="en-US" dirty="0" smtClean="0"/>
              <a:t>Clearwater River</a:t>
            </a:r>
            <a:endParaRPr lang="en-US" dirty="0"/>
          </a:p>
        </p:txBody>
      </p:sp>
      <p:sp>
        <p:nvSpPr>
          <p:cNvPr id="3" name="Content Placeholder 2"/>
          <p:cNvSpPr>
            <a:spLocks noGrp="1"/>
          </p:cNvSpPr>
          <p:nvPr>
            <p:ph idx="1"/>
          </p:nvPr>
        </p:nvSpPr>
        <p:spPr>
          <a:xfrm>
            <a:off x="213284" y="1694996"/>
            <a:ext cx="3459854" cy="4996090"/>
          </a:xfrm>
        </p:spPr>
        <p:txBody>
          <a:bodyPr/>
          <a:lstStyle/>
          <a:p>
            <a:r>
              <a:rPr lang="en-US" dirty="0" smtClean="0"/>
              <a:t>Glaciers increased the </a:t>
            </a:r>
            <a:r>
              <a:rPr lang="en-US" i="1" dirty="0" smtClean="0"/>
              <a:t>Q</a:t>
            </a:r>
            <a:r>
              <a:rPr lang="en-US" i="1" baseline="-25000" dirty="0" smtClean="0"/>
              <a:t>s</a:t>
            </a:r>
            <a:r>
              <a:rPr lang="en-US" dirty="0" smtClean="0"/>
              <a:t> and likely </a:t>
            </a:r>
            <a:r>
              <a:rPr lang="en-US" i="1" dirty="0" smtClean="0"/>
              <a:t>D</a:t>
            </a:r>
            <a:r>
              <a:rPr lang="en-US" i="1" baseline="-25000" dirty="0" smtClean="0"/>
              <a:t>50</a:t>
            </a:r>
            <a:r>
              <a:rPr lang="en-US" dirty="0" smtClean="0"/>
              <a:t> which tipped the scale in favor of aggradation!</a:t>
            </a:r>
          </a:p>
          <a:p>
            <a:r>
              <a:rPr lang="en-US" dirty="0" smtClean="0"/>
              <a:t>Input was so rapid that </a:t>
            </a:r>
            <a:r>
              <a:rPr lang="en-US" i="1" dirty="0" err="1" smtClean="0"/>
              <a:t>Q</a:t>
            </a:r>
            <a:r>
              <a:rPr lang="en-US" i="1" baseline="-25000" dirty="0" err="1" smtClean="0"/>
              <a:t>w</a:t>
            </a:r>
            <a:r>
              <a:rPr lang="en-US" dirty="0" smtClean="0"/>
              <a:t> and </a:t>
            </a:r>
            <a:r>
              <a:rPr lang="en-US" i="1" dirty="0" smtClean="0"/>
              <a:t>S</a:t>
            </a:r>
            <a:r>
              <a:rPr lang="en-US" dirty="0" smtClean="0"/>
              <a:t> couldn’t adjust fast enough</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38" y="2544149"/>
            <a:ext cx="5470862" cy="32916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66947" y="1498261"/>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266947" y="1498261"/>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6" name="Rectangle 5"/>
          <p:cNvSpPr/>
          <p:nvPr/>
        </p:nvSpPr>
        <p:spPr>
          <a:xfrm>
            <a:off x="4266947" y="1498261"/>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98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28359"/>
            <a:ext cx="7886700" cy="1325563"/>
          </a:xfrm>
        </p:spPr>
        <p:txBody>
          <a:bodyPr/>
          <a:lstStyle/>
          <a:p>
            <a:r>
              <a:rPr lang="en-US" dirty="0" smtClean="0"/>
              <a:t>Clearwater River</a:t>
            </a:r>
            <a:endParaRPr lang="en-US" dirty="0"/>
          </a:p>
        </p:txBody>
      </p:sp>
      <p:pic>
        <p:nvPicPr>
          <p:cNvPr id="4" name="Content Placeholder 3" descr="Wegmann and Pazzaglia - 2002 - Holocene strath terraces, climate change, and acti.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47055" t="15924" r="16873" b="8185"/>
          <a:stretch/>
        </p:blipFill>
        <p:spPr>
          <a:xfrm>
            <a:off x="275770" y="1059542"/>
            <a:ext cx="4383316" cy="4964777"/>
          </a:xfrm>
        </p:spPr>
      </p:pic>
      <p:sp>
        <p:nvSpPr>
          <p:cNvPr id="5" name="TextBox 4"/>
          <p:cNvSpPr txBox="1"/>
          <p:nvPr/>
        </p:nvSpPr>
        <p:spPr>
          <a:xfrm>
            <a:off x="4814206" y="2097089"/>
            <a:ext cx="4093028" cy="2062103"/>
          </a:xfrm>
          <a:prstGeom prst="rect">
            <a:avLst/>
          </a:prstGeom>
          <a:noFill/>
        </p:spPr>
        <p:txBody>
          <a:bodyPr wrap="square" rtlCol="0">
            <a:spAutoFit/>
          </a:bodyPr>
          <a:lstStyle/>
          <a:p>
            <a:r>
              <a:rPr lang="en-US" sz="2400" dirty="0" smtClean="0"/>
              <a:t>But below the large fill terraces are Holocene (&lt;10 </a:t>
            </a:r>
            <a:r>
              <a:rPr lang="en-US" sz="2400" dirty="0" err="1" smtClean="0"/>
              <a:t>ka</a:t>
            </a:r>
            <a:r>
              <a:rPr lang="en-US" sz="2400" dirty="0" smtClean="0"/>
              <a:t>) strath terraces!</a:t>
            </a:r>
          </a:p>
          <a:p>
            <a:endParaRPr lang="en-US" sz="2800" dirty="0"/>
          </a:p>
          <a:p>
            <a:r>
              <a:rPr lang="en-US" sz="2800" dirty="0" smtClean="0"/>
              <a:t>How did these form?</a:t>
            </a:r>
            <a:endParaRPr lang="en-US" sz="2800" dirty="0"/>
          </a:p>
        </p:txBody>
      </p:sp>
      <p:sp>
        <p:nvSpPr>
          <p:cNvPr id="6" name="TextBox 5"/>
          <p:cNvSpPr txBox="1"/>
          <p:nvPr/>
        </p:nvSpPr>
        <p:spPr>
          <a:xfrm>
            <a:off x="120650" y="6386286"/>
            <a:ext cx="3022366" cy="369332"/>
          </a:xfrm>
          <a:prstGeom prst="rect">
            <a:avLst/>
          </a:prstGeom>
          <a:noFill/>
        </p:spPr>
        <p:txBody>
          <a:bodyPr wrap="none" rtlCol="0">
            <a:spAutoFit/>
          </a:bodyPr>
          <a:lstStyle/>
          <a:p>
            <a:r>
              <a:rPr lang="en-US" dirty="0" err="1" smtClean="0"/>
              <a:t>Wegmann</a:t>
            </a:r>
            <a:r>
              <a:rPr lang="en-US" dirty="0" smtClean="0"/>
              <a:t> and </a:t>
            </a:r>
            <a:r>
              <a:rPr lang="en-US" dirty="0" err="1" smtClean="0"/>
              <a:t>Pazzaglia</a:t>
            </a:r>
            <a:r>
              <a:rPr lang="en-US" dirty="0" smtClean="0"/>
              <a:t>, 2002</a:t>
            </a:r>
            <a:endParaRPr lang="en-US" dirty="0"/>
          </a:p>
        </p:txBody>
      </p:sp>
    </p:spTree>
    <p:extLst>
      <p:ext uri="{BB962C8B-B14F-4D97-AF65-F5344CB8AC3E}">
        <p14:creationId xmlns:p14="http://schemas.microsoft.com/office/powerpoint/2010/main" val="1698101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3"/>
          <p:cNvGrpSpPr>
            <a:grpSpLocks/>
          </p:cNvGrpSpPr>
          <p:nvPr/>
        </p:nvGrpSpPr>
        <p:grpSpPr bwMode="auto">
          <a:xfrm>
            <a:off x="288757" y="252663"/>
            <a:ext cx="8434137" cy="6165893"/>
            <a:chOff x="0" y="0"/>
            <a:chExt cx="9144000" cy="6585012"/>
          </a:xfrm>
        </p:grpSpPr>
        <p:sp>
          <p:nvSpPr>
            <p:cNvPr id="5" name="Oval 2"/>
            <p:cNvSpPr>
              <a:spLocks noChangeArrowheads="1"/>
            </p:cNvSpPr>
            <p:nvPr/>
          </p:nvSpPr>
          <p:spPr bwMode="auto">
            <a:xfrm>
              <a:off x="0" y="0"/>
              <a:ext cx="1447800" cy="1143000"/>
            </a:xfrm>
            <a:prstGeom prst="ellipse">
              <a:avLst/>
            </a:prstGeom>
            <a:solidFill>
              <a:schemeClr val="bg1">
                <a:lumMod val="75000"/>
              </a:schemeClr>
            </a:solidFill>
            <a:ln w="9525">
              <a:solidFill>
                <a:schemeClr val="bg1">
                  <a:lumMod val="75000"/>
                </a:schemeClr>
              </a:solidFill>
              <a:round/>
              <a:headEnd/>
              <a:tailEnd/>
            </a:ln>
          </p:spPr>
          <p:txBody>
            <a:bodyPr wrap="none"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eaLnBrk="1" hangingPunct="1"/>
              <a:r>
                <a:rPr lang="en-US" altLang="en-US" dirty="0">
                  <a:solidFill>
                    <a:schemeClr val="bg1"/>
                  </a:solidFill>
                  <a:latin typeface="Calibri" panose="020F0502020204030204" pitchFamily="34" charset="0"/>
                </a:rPr>
                <a:t>climate</a:t>
              </a:r>
              <a:endParaRPr lang="en-GB" altLang="en-US" dirty="0">
                <a:solidFill>
                  <a:schemeClr val="bg1"/>
                </a:solidFill>
                <a:latin typeface="Calibri" panose="020F0502020204030204" pitchFamily="34" charset="0"/>
              </a:endParaRPr>
            </a:p>
          </p:txBody>
        </p:sp>
        <p:sp>
          <p:nvSpPr>
            <p:cNvPr id="7" name="Process 24"/>
            <p:cNvSpPr>
              <a:spLocks noChangeArrowheads="1"/>
            </p:cNvSpPr>
            <p:nvPr/>
          </p:nvSpPr>
          <p:spPr bwMode="auto">
            <a:xfrm>
              <a:off x="2209800" y="3505200"/>
              <a:ext cx="2514600" cy="1447800"/>
            </a:xfrm>
            <a:prstGeom prst="flowChartProcess">
              <a:avLst/>
            </a:prstGeom>
            <a:solidFill>
              <a:schemeClr val="bg1"/>
            </a:solidFill>
            <a:ln w="9525">
              <a:solidFill>
                <a:schemeClr val="tx1"/>
              </a:solidFill>
              <a:miter lim="800000"/>
              <a:headEnd/>
              <a:tailEnd/>
            </a:ln>
            <a:effectLst>
              <a:outerShdw blurRad="203200" dist="38100" dir="13500000" sx="106000" sy="106000" algn="br" rotWithShape="0">
                <a:prstClr val="black">
                  <a:alpha val="40000"/>
                </a:prstClr>
              </a:outerShdw>
              <a:softEdge rad="0"/>
            </a:effectLst>
          </p:spPr>
          <p:txBody>
            <a:bodyPr anchor="ctr"/>
            <a:lstStyle/>
            <a:p>
              <a:pPr algn="ctr">
                <a:defRPr/>
              </a:pPr>
              <a:r>
                <a:rPr lang="en-US" sz="2800" b="1" dirty="0">
                  <a:solidFill>
                    <a:sysClr val="windowText" lastClr="000000"/>
                  </a:solidFill>
                  <a:latin typeface="Calibri" pitchFamily="-105" charset="0"/>
                  <a:ea typeface="Calibri" pitchFamily="-105" charset="0"/>
                  <a:cs typeface="Calibri" pitchFamily="-105" charset="0"/>
                </a:rPr>
                <a:t>channel </a:t>
              </a:r>
              <a:r>
                <a:rPr lang="en-US" sz="2800" b="1" dirty="0" smtClean="0">
                  <a:solidFill>
                    <a:sysClr val="windowText" lastClr="000000"/>
                  </a:solidFill>
                  <a:latin typeface="Calibri" pitchFamily="-105" charset="0"/>
                  <a:ea typeface="Calibri" pitchFamily="-105" charset="0"/>
                  <a:cs typeface="Calibri" pitchFamily="-105" charset="0"/>
                </a:rPr>
                <a:t>morphology</a:t>
              </a:r>
              <a:endParaRPr lang="en-US" sz="2800" b="1" dirty="0">
                <a:solidFill>
                  <a:sysClr val="windowText" lastClr="000000"/>
                </a:solidFill>
                <a:latin typeface="Calibri" pitchFamily="-105" charset="0"/>
                <a:ea typeface="Calibri" pitchFamily="-105" charset="0"/>
                <a:cs typeface="Calibri" pitchFamily="-105" charset="0"/>
              </a:endParaRPr>
            </a:p>
          </p:txBody>
        </p:sp>
        <p:sp>
          <p:nvSpPr>
            <p:cNvPr id="6" name="Oval 22"/>
            <p:cNvSpPr>
              <a:spLocks noChangeArrowheads="1"/>
            </p:cNvSpPr>
            <p:nvPr/>
          </p:nvSpPr>
          <p:spPr bwMode="auto">
            <a:xfrm>
              <a:off x="1752600" y="0"/>
              <a:ext cx="1676400" cy="1219200"/>
            </a:xfrm>
            <a:prstGeom prst="ellipse">
              <a:avLst/>
            </a:prstGeom>
            <a:solidFill>
              <a:schemeClr val="bg1">
                <a:lumMod val="75000"/>
              </a:schemeClr>
            </a:solidFill>
            <a:ln w="9525">
              <a:solidFill>
                <a:schemeClr val="bg1">
                  <a:lumMod val="75000"/>
                </a:schemeClr>
              </a:solidFill>
              <a:round/>
              <a:headEnd/>
              <a:tailEnd/>
            </a:ln>
          </p:spPr>
          <p:txBody>
            <a:bodyPr wrap="none"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eaLnBrk="1" hangingPunct="1"/>
              <a:r>
                <a:rPr lang="en-US" altLang="en-US" sz="2000" dirty="0">
                  <a:solidFill>
                    <a:schemeClr val="bg1"/>
                  </a:solidFill>
                  <a:latin typeface="Calibri" panose="020F0502020204030204" pitchFamily="34" charset="0"/>
                </a:rPr>
                <a:t>catchment </a:t>
              </a:r>
            </a:p>
            <a:p>
              <a:pPr algn="ctr" eaLnBrk="1" hangingPunct="1"/>
              <a:r>
                <a:rPr lang="en-US" altLang="en-US" sz="2000" dirty="0">
                  <a:solidFill>
                    <a:schemeClr val="bg1"/>
                  </a:solidFill>
                  <a:latin typeface="Calibri" panose="020F0502020204030204" pitchFamily="34" charset="0"/>
                </a:rPr>
                <a:t>vegetation</a:t>
              </a:r>
              <a:endParaRPr lang="en-GB" altLang="en-US" sz="2000" dirty="0">
                <a:solidFill>
                  <a:schemeClr val="bg1"/>
                </a:solidFill>
                <a:latin typeface="Calibri" panose="020F0502020204030204" pitchFamily="34" charset="0"/>
              </a:endParaRPr>
            </a:p>
          </p:txBody>
        </p:sp>
        <p:sp>
          <p:nvSpPr>
            <p:cNvPr id="8" name="Connector 25"/>
            <p:cNvSpPr>
              <a:spLocks noChangeArrowheads="1"/>
            </p:cNvSpPr>
            <p:nvPr/>
          </p:nvSpPr>
          <p:spPr bwMode="auto">
            <a:xfrm>
              <a:off x="228600" y="5257800"/>
              <a:ext cx="2057400" cy="1295400"/>
            </a:xfrm>
            <a:prstGeom prst="flowChartConnector">
              <a:avLst/>
            </a:prstGeom>
            <a:solidFill>
              <a:schemeClr val="accent1"/>
            </a:solidFill>
            <a:ln w="9525">
              <a:solidFill>
                <a:schemeClr val="accent1"/>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sz="2800" dirty="0">
                  <a:solidFill>
                    <a:srgbClr val="FFFFFF"/>
                  </a:solidFill>
                  <a:latin typeface="Calibri" panose="020F0502020204030204" pitchFamily="34" charset="0"/>
                </a:rPr>
                <a:t>geology</a:t>
              </a:r>
              <a:endParaRPr lang="en-US" altLang="en-US" sz="2800" dirty="0">
                <a:latin typeface="Calibri" panose="020F0502020204030204" pitchFamily="34" charset="0"/>
              </a:endParaRPr>
            </a:p>
          </p:txBody>
        </p:sp>
        <p:sp>
          <p:nvSpPr>
            <p:cNvPr id="9" name="Connector 26"/>
            <p:cNvSpPr>
              <a:spLocks noChangeArrowheads="1"/>
            </p:cNvSpPr>
            <p:nvPr/>
          </p:nvSpPr>
          <p:spPr bwMode="auto">
            <a:xfrm>
              <a:off x="2782769" y="5289612"/>
              <a:ext cx="2057400" cy="1295400"/>
            </a:xfrm>
            <a:prstGeom prst="flowChartConnector">
              <a:avLst/>
            </a:prstGeom>
            <a:solidFill>
              <a:schemeClr val="accent1"/>
            </a:solidFill>
            <a:ln w="9525">
              <a:solidFill>
                <a:schemeClr val="accent1"/>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dirty="0">
                  <a:solidFill>
                    <a:srgbClr val="FFFFFF"/>
                  </a:solidFill>
                  <a:latin typeface="Calibri" panose="020F0502020204030204" pitchFamily="34" charset="0"/>
                </a:rPr>
                <a:t>gradient</a:t>
              </a:r>
              <a:endParaRPr lang="en-US" altLang="en-US" dirty="0">
                <a:latin typeface="Calibri" panose="020F0502020204030204" pitchFamily="34" charset="0"/>
              </a:endParaRPr>
            </a:p>
          </p:txBody>
        </p:sp>
        <p:sp>
          <p:nvSpPr>
            <p:cNvPr id="10" name="Connector 27"/>
            <p:cNvSpPr>
              <a:spLocks noChangeArrowheads="1"/>
            </p:cNvSpPr>
            <p:nvPr/>
          </p:nvSpPr>
          <p:spPr bwMode="auto">
            <a:xfrm>
              <a:off x="5562600" y="5257800"/>
              <a:ext cx="2057400" cy="1295400"/>
            </a:xfrm>
            <a:prstGeom prst="flowChartConnector">
              <a:avLst/>
            </a:prstGeom>
            <a:solidFill>
              <a:schemeClr val="accent1"/>
            </a:solidFill>
            <a:ln w="9525">
              <a:solidFill>
                <a:schemeClr val="accent1"/>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sz="2800">
                  <a:solidFill>
                    <a:srgbClr val="FFFFFF"/>
                  </a:solidFill>
                  <a:latin typeface="Calibri" panose="020F0502020204030204" pitchFamily="34" charset="0"/>
                </a:rPr>
                <a:t>valley form</a:t>
              </a:r>
              <a:endParaRPr lang="en-US" altLang="en-US" sz="2800">
                <a:latin typeface="Calibri" panose="020F0502020204030204" pitchFamily="34" charset="0"/>
              </a:endParaRPr>
            </a:p>
          </p:txBody>
        </p:sp>
        <p:sp>
          <p:nvSpPr>
            <p:cNvPr id="11" name="Connector 28"/>
            <p:cNvSpPr>
              <a:spLocks noChangeArrowheads="1"/>
            </p:cNvSpPr>
            <p:nvPr/>
          </p:nvSpPr>
          <p:spPr bwMode="auto">
            <a:xfrm>
              <a:off x="228600" y="1752600"/>
              <a:ext cx="2362200" cy="1295400"/>
            </a:xfrm>
            <a:prstGeom prst="flowChartConnector">
              <a:avLst/>
            </a:prstGeom>
            <a:solidFill>
              <a:schemeClr val="accent4">
                <a:lumMod val="60000"/>
                <a:lumOff val="40000"/>
              </a:schemeClr>
            </a:solidFill>
            <a:ln w="9525">
              <a:solidFill>
                <a:schemeClr val="accent4">
                  <a:lumMod val="60000"/>
                  <a:lumOff val="40000"/>
                </a:schemeClr>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dirty="0">
                  <a:solidFill>
                    <a:sysClr val="windowText" lastClr="000000"/>
                  </a:solidFill>
                  <a:latin typeface="Calibri" panose="020F0502020204030204" pitchFamily="34" charset="0"/>
                </a:rPr>
                <a:t>hydrology</a:t>
              </a:r>
            </a:p>
          </p:txBody>
        </p:sp>
        <p:sp>
          <p:nvSpPr>
            <p:cNvPr id="12" name="Connector 29"/>
            <p:cNvSpPr>
              <a:spLocks noChangeArrowheads="1"/>
            </p:cNvSpPr>
            <p:nvPr/>
          </p:nvSpPr>
          <p:spPr bwMode="auto">
            <a:xfrm>
              <a:off x="6019800" y="990600"/>
              <a:ext cx="2362200" cy="1295400"/>
            </a:xfrm>
            <a:prstGeom prst="flowChartConnector">
              <a:avLst/>
            </a:prstGeom>
            <a:solidFill>
              <a:schemeClr val="accent4">
                <a:lumMod val="60000"/>
                <a:lumOff val="40000"/>
              </a:schemeClr>
            </a:solidFill>
            <a:ln w="9525">
              <a:solidFill>
                <a:schemeClr val="accent4">
                  <a:lumMod val="60000"/>
                  <a:lumOff val="40000"/>
                </a:schemeClr>
              </a:solidFill>
              <a:round/>
              <a:headEnd/>
              <a:tailEnd/>
            </a:ln>
            <a:effectLst>
              <a:outerShdw blurRad="40000" dist="23000" dir="5400000" rotWithShape="0">
                <a:srgbClr val="808080">
                  <a:alpha val="34999"/>
                </a:srgbClr>
              </a:outerShdw>
            </a:effectLst>
          </p:spPr>
          <p:txBody>
            <a:bodyPr anchor="ctr"/>
            <a:lstStyle/>
            <a:p>
              <a:pPr algn="ctr">
                <a:defRPr/>
              </a:pPr>
              <a:r>
                <a:rPr lang="en-US" sz="2800">
                  <a:solidFill>
                    <a:sysClr val="windowText" lastClr="000000"/>
                  </a:solidFill>
                  <a:latin typeface="Calibri" pitchFamily="-105" charset="0"/>
                  <a:ea typeface="Calibri" pitchFamily="-105" charset="0"/>
                  <a:cs typeface="Calibri" pitchFamily="-105" charset="0"/>
                </a:rPr>
                <a:t>riparian</a:t>
              </a:r>
            </a:p>
            <a:p>
              <a:pPr algn="ctr">
                <a:defRPr/>
              </a:pPr>
              <a:r>
                <a:rPr lang="en-US" sz="2800">
                  <a:solidFill>
                    <a:sysClr val="windowText" lastClr="000000"/>
                  </a:solidFill>
                  <a:latin typeface="Calibri" pitchFamily="-105" charset="0"/>
                  <a:ea typeface="Calibri" pitchFamily="-105" charset="0"/>
                  <a:cs typeface="Calibri" pitchFamily="-105" charset="0"/>
                </a:rPr>
                <a:t>veg.</a:t>
              </a:r>
            </a:p>
          </p:txBody>
        </p:sp>
        <p:sp>
          <p:nvSpPr>
            <p:cNvPr id="13" name="Connector 30"/>
            <p:cNvSpPr>
              <a:spLocks noChangeArrowheads="1"/>
            </p:cNvSpPr>
            <p:nvPr/>
          </p:nvSpPr>
          <p:spPr bwMode="auto">
            <a:xfrm>
              <a:off x="2438400" y="1066800"/>
              <a:ext cx="2362200" cy="1295400"/>
            </a:xfrm>
            <a:prstGeom prst="flowChartConnector">
              <a:avLst/>
            </a:prstGeom>
            <a:solidFill>
              <a:schemeClr val="accent4">
                <a:lumMod val="60000"/>
                <a:lumOff val="40000"/>
              </a:schemeClr>
            </a:solidFill>
            <a:ln w="9525">
              <a:solidFill>
                <a:schemeClr val="accent4">
                  <a:lumMod val="60000"/>
                  <a:lumOff val="40000"/>
                </a:schemeClr>
              </a:solidFill>
              <a:round/>
              <a:headEnd/>
              <a:tailEnd/>
            </a:ln>
            <a:effectLst>
              <a:outerShdw blurRad="40000" dist="23000" dir="5400000" rotWithShape="0">
                <a:srgbClr val="808080">
                  <a:alpha val="34999"/>
                </a:srgbClr>
              </a:outerShdw>
            </a:effectLst>
          </p:spPr>
          <p:txBody>
            <a:bodyPr anchor="ctr"/>
            <a:lstStyle/>
            <a:p>
              <a:pPr algn="ctr">
                <a:defRPr/>
              </a:pPr>
              <a:r>
                <a:rPr lang="en-US" sz="2000" dirty="0">
                  <a:solidFill>
                    <a:sysClr val="windowText" lastClr="000000"/>
                  </a:solidFill>
                  <a:latin typeface="Calibri" pitchFamily="-105" charset="0"/>
                  <a:ea typeface="Calibri" pitchFamily="-105" charset="0"/>
                  <a:cs typeface="Calibri" pitchFamily="-105" charset="0"/>
                </a:rPr>
                <a:t>sediment&amp; wood inputs</a:t>
              </a:r>
            </a:p>
          </p:txBody>
        </p:sp>
        <p:cxnSp>
          <p:nvCxnSpPr>
            <p:cNvPr id="14" name="Elbow Connector 35"/>
            <p:cNvCxnSpPr>
              <a:cxnSpLocks noChangeShapeType="1"/>
              <a:stCxn id="8" idx="0"/>
              <a:endCxn id="7" idx="1"/>
            </p:cNvCxnSpPr>
            <p:nvPr/>
          </p:nvCxnSpPr>
          <p:spPr bwMode="auto">
            <a:xfrm rot="5400000" flipH="1" flipV="1">
              <a:off x="1219200" y="4267200"/>
              <a:ext cx="1028700" cy="952500"/>
            </a:xfrm>
            <a:prstGeom prst="bentConnector2">
              <a:avLst/>
            </a:prstGeom>
            <a:noFill/>
            <a:ln w="571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38"/>
            <p:cNvCxnSpPr>
              <a:cxnSpLocks noChangeShapeType="1"/>
              <a:stCxn id="9" idx="0"/>
              <a:endCxn id="7" idx="2"/>
            </p:cNvCxnSpPr>
            <p:nvPr/>
          </p:nvCxnSpPr>
          <p:spPr bwMode="auto">
            <a:xfrm flipH="1" flipV="1">
              <a:off x="3467100" y="4953000"/>
              <a:ext cx="344369" cy="336613"/>
            </a:xfrm>
            <a:prstGeom prst="straightConnector1">
              <a:avLst/>
            </a:prstGeom>
            <a:noFill/>
            <a:ln w="571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6" name="Shape 41"/>
            <p:cNvCxnSpPr>
              <a:cxnSpLocks noChangeShapeType="1"/>
              <a:stCxn id="10" idx="0"/>
              <a:endCxn id="7" idx="3"/>
            </p:cNvCxnSpPr>
            <p:nvPr/>
          </p:nvCxnSpPr>
          <p:spPr bwMode="auto">
            <a:xfrm rot="16200000" flipV="1">
              <a:off x="5143500" y="3810000"/>
              <a:ext cx="1028700" cy="1866900"/>
            </a:xfrm>
            <a:prstGeom prst="bentConnector2">
              <a:avLst/>
            </a:prstGeom>
            <a:noFill/>
            <a:ln w="571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7" name="Shape 43"/>
            <p:cNvCxnSpPr>
              <a:cxnSpLocks noChangeShapeType="1"/>
              <a:stCxn id="12" idx="4"/>
            </p:cNvCxnSpPr>
            <p:nvPr/>
          </p:nvCxnSpPr>
          <p:spPr bwMode="auto">
            <a:xfrm rot="5400000">
              <a:off x="5276850" y="1733550"/>
              <a:ext cx="1371600" cy="2476500"/>
            </a:xfrm>
            <a:prstGeom prst="bentConnector2">
              <a:avLst/>
            </a:prstGeom>
            <a:noFill/>
            <a:ln w="57150">
              <a:solidFill>
                <a:schemeClr val="accent4">
                  <a:lumMod val="60000"/>
                  <a:lumOff val="40000"/>
                </a:schemeClr>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45"/>
            <p:cNvCxnSpPr>
              <a:cxnSpLocks noChangeShapeType="1"/>
              <a:stCxn id="13" idx="4"/>
              <a:endCxn id="7" idx="0"/>
            </p:cNvCxnSpPr>
            <p:nvPr/>
          </p:nvCxnSpPr>
          <p:spPr bwMode="auto">
            <a:xfrm rot="5400000">
              <a:off x="2971800" y="2857500"/>
              <a:ext cx="1143000" cy="152400"/>
            </a:xfrm>
            <a:prstGeom prst="straightConnector1">
              <a:avLst/>
            </a:prstGeom>
            <a:noFill/>
            <a:ln w="57150">
              <a:solidFill>
                <a:schemeClr val="accent4">
                  <a:lumMod val="60000"/>
                  <a:lumOff val="40000"/>
                </a:schemeClr>
              </a:solidFill>
              <a:round/>
              <a:headEnd/>
              <a:tailEnd type="arrow" w="med" len="med"/>
            </a:ln>
            <a:extLst>
              <a:ext uri="{909E8E84-426E-40DD-AFC4-6F175D3DCCD1}">
                <a14:hiddenFill xmlns:a14="http://schemas.microsoft.com/office/drawing/2010/main">
                  <a:noFill/>
                </a14:hiddenFill>
              </a:ext>
            </a:extLst>
          </p:spPr>
        </p:cxnSp>
        <p:cxnSp>
          <p:nvCxnSpPr>
            <p:cNvPr id="19" name="Shape 47"/>
            <p:cNvCxnSpPr>
              <a:cxnSpLocks noChangeShapeType="1"/>
              <a:stCxn id="11" idx="4"/>
            </p:cNvCxnSpPr>
            <p:nvPr/>
          </p:nvCxnSpPr>
          <p:spPr bwMode="auto">
            <a:xfrm rot="16200000" flipH="1">
              <a:off x="1504950" y="2952750"/>
              <a:ext cx="609600" cy="800100"/>
            </a:xfrm>
            <a:prstGeom prst="bentConnector2">
              <a:avLst/>
            </a:prstGeom>
            <a:noFill/>
            <a:ln w="57150">
              <a:solidFill>
                <a:schemeClr val="accent4">
                  <a:lumMod val="60000"/>
                  <a:lumOff val="40000"/>
                </a:schemeClr>
              </a:solidFill>
              <a:round/>
              <a:headEnd/>
              <a:tailEnd type="arrow" w="med" len="med"/>
            </a:ln>
            <a:extLst>
              <a:ext uri="{909E8E84-426E-40DD-AFC4-6F175D3DCCD1}">
                <a14:hiddenFill xmlns:a14="http://schemas.microsoft.com/office/drawing/2010/main">
                  <a:noFill/>
                </a14:hiddenFill>
              </a:ext>
            </a:extLst>
          </p:spPr>
        </p:cxnSp>
        <p:sp>
          <p:nvSpPr>
            <p:cNvPr id="20" name="Connector 51"/>
            <p:cNvSpPr>
              <a:spLocks noChangeArrowheads="1"/>
            </p:cNvSpPr>
            <p:nvPr/>
          </p:nvSpPr>
          <p:spPr bwMode="auto">
            <a:xfrm>
              <a:off x="4191000" y="2209800"/>
              <a:ext cx="2514600" cy="1143000"/>
            </a:xfrm>
            <a:prstGeom prst="flowChartConnector">
              <a:avLst/>
            </a:prstGeom>
            <a:solidFill>
              <a:schemeClr val="accent2"/>
            </a:solidFill>
            <a:ln w="9525">
              <a:solidFill>
                <a:schemeClr val="accent2"/>
              </a:solidFill>
              <a:round/>
              <a:headEnd/>
              <a:tailEnd/>
            </a:ln>
            <a:effectLst>
              <a:outerShdw blurRad="40000" dist="23000" dir="5400000" rotWithShape="0">
                <a:srgbClr val="808080">
                  <a:alpha val="34999"/>
                </a:srgbClr>
              </a:outerShdw>
            </a:effectLst>
          </p:spPr>
          <p:txBody>
            <a:bodyPr anchor="ctr"/>
            <a:lstStyle/>
            <a:p>
              <a:pPr algn="ctr">
                <a:defRPr/>
              </a:pPr>
              <a:r>
                <a:rPr lang="en-US" dirty="0">
                  <a:solidFill>
                    <a:srgbClr val="FFFFFF"/>
                  </a:solidFill>
                  <a:latin typeface="Calibri" pitchFamily="-105" charset="0"/>
                  <a:ea typeface="Calibri" pitchFamily="-105" charset="0"/>
                  <a:cs typeface="Calibri" pitchFamily="-105" charset="0"/>
                </a:rPr>
                <a:t>flow</a:t>
              </a:r>
            </a:p>
            <a:p>
              <a:pPr algn="ctr">
                <a:defRPr/>
              </a:pPr>
              <a:r>
                <a:rPr lang="en-US" dirty="0">
                  <a:solidFill>
                    <a:srgbClr val="FFFFFF"/>
                  </a:solidFill>
                  <a:latin typeface="Calibri" pitchFamily="-105" charset="0"/>
                  <a:ea typeface="Calibri" pitchFamily="-105" charset="0"/>
                  <a:cs typeface="Calibri" pitchFamily="-105" charset="0"/>
                </a:rPr>
                <a:t>obstructions</a:t>
              </a:r>
            </a:p>
          </p:txBody>
        </p:sp>
        <p:cxnSp>
          <p:nvCxnSpPr>
            <p:cNvPr id="21" name="Straight Arrow Connector 53"/>
            <p:cNvCxnSpPr>
              <a:cxnSpLocks noChangeShapeType="1"/>
              <a:stCxn id="12" idx="2"/>
              <a:endCxn id="20" idx="0"/>
            </p:cNvCxnSpPr>
            <p:nvPr/>
          </p:nvCxnSpPr>
          <p:spPr bwMode="auto">
            <a:xfrm rot="10800000" flipV="1">
              <a:off x="5448300" y="1638300"/>
              <a:ext cx="571500" cy="571500"/>
            </a:xfrm>
            <a:prstGeom prst="straightConnector1">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56"/>
            <p:cNvCxnSpPr>
              <a:cxnSpLocks noChangeShapeType="1"/>
              <a:stCxn id="13" idx="6"/>
              <a:endCxn id="20" idx="0"/>
            </p:cNvCxnSpPr>
            <p:nvPr/>
          </p:nvCxnSpPr>
          <p:spPr bwMode="auto">
            <a:xfrm>
              <a:off x="4800600" y="1714500"/>
              <a:ext cx="647700" cy="495300"/>
            </a:xfrm>
            <a:prstGeom prst="straightConnector1">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58"/>
            <p:cNvCxnSpPr>
              <a:cxnSpLocks noChangeShapeType="1"/>
              <a:stCxn id="20" idx="3"/>
            </p:cNvCxnSpPr>
            <p:nvPr/>
          </p:nvCxnSpPr>
          <p:spPr bwMode="auto">
            <a:xfrm rot="5400000">
              <a:off x="4177134" y="3123079"/>
              <a:ext cx="319788" cy="444455"/>
            </a:xfrm>
            <a:prstGeom prst="straightConnector1">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62"/>
            <p:cNvCxnSpPr>
              <a:cxnSpLocks noChangeShapeType="1"/>
              <a:stCxn id="5" idx="6"/>
              <a:endCxn id="6" idx="2"/>
            </p:cNvCxnSpPr>
            <p:nvPr/>
          </p:nvCxnSpPr>
          <p:spPr bwMode="auto">
            <a:xfrm>
              <a:off x="1447800" y="571500"/>
              <a:ext cx="304800" cy="38100"/>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64"/>
            <p:cNvCxnSpPr>
              <a:cxnSpLocks noChangeShapeType="1"/>
              <a:stCxn id="5" idx="4"/>
              <a:endCxn id="11" idx="0"/>
            </p:cNvCxnSpPr>
            <p:nvPr/>
          </p:nvCxnSpPr>
          <p:spPr bwMode="auto">
            <a:xfrm rot="16200000" flipH="1">
              <a:off x="762000" y="1104900"/>
              <a:ext cx="609600" cy="685800"/>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66"/>
            <p:cNvCxnSpPr>
              <a:cxnSpLocks noChangeShapeType="1"/>
              <a:stCxn id="5" idx="5"/>
              <a:endCxn id="13" idx="2"/>
            </p:cNvCxnSpPr>
            <p:nvPr/>
          </p:nvCxnSpPr>
          <p:spPr bwMode="auto">
            <a:xfrm rot="16200000" flipH="1">
              <a:off x="1467643" y="743743"/>
              <a:ext cx="738888" cy="1202625"/>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cxnSp>
          <p:nvCxnSpPr>
            <p:cNvPr id="27" name="Straight Arrow Connector 68"/>
            <p:cNvCxnSpPr>
              <a:cxnSpLocks noChangeShapeType="1"/>
              <a:stCxn id="6" idx="6"/>
              <a:endCxn id="13" idx="0"/>
            </p:cNvCxnSpPr>
            <p:nvPr/>
          </p:nvCxnSpPr>
          <p:spPr bwMode="auto">
            <a:xfrm>
              <a:off x="3429000" y="609600"/>
              <a:ext cx="190500" cy="457200"/>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sp>
          <p:nvSpPr>
            <p:cNvPr id="28" name="Up-Down Arrow 69"/>
            <p:cNvSpPr>
              <a:spLocks noChangeArrowheads="1"/>
            </p:cNvSpPr>
            <p:nvPr/>
          </p:nvSpPr>
          <p:spPr bwMode="auto">
            <a:xfrm>
              <a:off x="8382000" y="990600"/>
              <a:ext cx="762000" cy="5486400"/>
            </a:xfrm>
            <a:prstGeom prst="upDownArrow">
              <a:avLst>
                <a:gd name="adj1" fmla="val 50000"/>
                <a:gd name="adj2" fmla="val 50000"/>
              </a:avLst>
            </a:prstGeom>
            <a:gradFill rotWithShape="1">
              <a:gsLst>
                <a:gs pos="11000">
                  <a:schemeClr val="accent4">
                    <a:lumMod val="60000"/>
                    <a:lumOff val="40000"/>
                  </a:schemeClr>
                </a:gs>
                <a:gs pos="52000">
                  <a:schemeClr val="accent2"/>
                </a:gs>
                <a:gs pos="89000">
                  <a:schemeClr val="accent1"/>
                </a:gs>
              </a:gsLst>
              <a:lin ang="5400000"/>
            </a:gradFill>
            <a:ln w="9525">
              <a:solidFill>
                <a:schemeClr val="tx1"/>
              </a:solidFill>
              <a:round/>
              <a:headEnd/>
              <a:tailEnd/>
            </a:ln>
          </p:spPr>
          <p:txBody>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endParaRPr lang="en-US" altLang="en-US"/>
            </a:p>
          </p:txBody>
        </p:sp>
        <p:sp>
          <p:nvSpPr>
            <p:cNvPr id="29" name="TextBox 70"/>
            <p:cNvSpPr txBox="1">
              <a:spLocks noChangeArrowheads="1"/>
            </p:cNvSpPr>
            <p:nvPr/>
          </p:nvSpPr>
          <p:spPr bwMode="auto">
            <a:xfrm rot="16200000">
              <a:off x="8423455" y="1212749"/>
              <a:ext cx="683553" cy="5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r>
                <a:rPr lang="en-US" altLang="en-US" dirty="0">
                  <a:latin typeface="Calibri" panose="020F0502020204030204" pitchFamily="34" charset="0"/>
                </a:rPr>
                <a:t>fast</a:t>
              </a:r>
            </a:p>
          </p:txBody>
        </p:sp>
        <p:sp>
          <p:nvSpPr>
            <p:cNvPr id="30" name="TextBox 71"/>
            <p:cNvSpPr txBox="1">
              <a:spLocks noChangeArrowheads="1"/>
            </p:cNvSpPr>
            <p:nvPr/>
          </p:nvSpPr>
          <p:spPr bwMode="auto">
            <a:xfrm rot="16200000">
              <a:off x="8361686" y="5687053"/>
              <a:ext cx="807089" cy="5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r>
                <a:rPr lang="en-US" altLang="en-US" dirty="0">
                  <a:latin typeface="Calibri" panose="020F0502020204030204" pitchFamily="34" charset="0"/>
                </a:rPr>
                <a:t>slow</a:t>
              </a:r>
            </a:p>
          </p:txBody>
        </p:sp>
        <p:sp>
          <p:nvSpPr>
            <p:cNvPr id="31" name="TextBox 72"/>
            <p:cNvSpPr txBox="1">
              <a:spLocks noChangeArrowheads="1"/>
            </p:cNvSpPr>
            <p:nvPr/>
          </p:nvSpPr>
          <p:spPr bwMode="auto">
            <a:xfrm rot="16200000">
              <a:off x="7690139" y="3480424"/>
              <a:ext cx="2141258" cy="5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r>
                <a:rPr lang="en-US" altLang="en-US" b="1">
                  <a:latin typeface="Calibri" panose="020F0502020204030204" pitchFamily="34" charset="0"/>
                </a:rPr>
                <a:t>rate of change</a:t>
              </a:r>
            </a:p>
          </p:txBody>
        </p:sp>
      </p:grpSp>
    </p:spTree>
    <p:extLst>
      <p:ext uri="{BB962C8B-B14F-4D97-AF65-F5344CB8AC3E}">
        <p14:creationId xmlns:p14="http://schemas.microsoft.com/office/powerpoint/2010/main" val="1241737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4"/>
            <a:ext cx="7886700" cy="1325563"/>
          </a:xfrm>
        </p:spPr>
        <p:txBody>
          <a:bodyPr/>
          <a:lstStyle/>
          <a:p>
            <a:r>
              <a:rPr lang="en-US" dirty="0" smtClean="0"/>
              <a:t>Clearwater River</a:t>
            </a:r>
            <a:endParaRPr lang="en-US" dirty="0"/>
          </a:p>
        </p:txBody>
      </p:sp>
      <p:sp>
        <p:nvSpPr>
          <p:cNvPr id="3" name="Content Placeholder 2"/>
          <p:cNvSpPr>
            <a:spLocks noGrp="1"/>
          </p:cNvSpPr>
          <p:nvPr>
            <p:ph idx="1"/>
          </p:nvPr>
        </p:nvSpPr>
        <p:spPr>
          <a:xfrm>
            <a:off x="213284" y="1332139"/>
            <a:ext cx="3459854" cy="4996090"/>
          </a:xfrm>
        </p:spPr>
        <p:txBody>
          <a:bodyPr>
            <a:normAutofit/>
          </a:bodyPr>
          <a:lstStyle/>
          <a:p>
            <a:r>
              <a:rPr lang="en-US" i="1" dirty="0" smtClean="0"/>
              <a:t>Q</a:t>
            </a:r>
            <a:r>
              <a:rPr lang="en-US" i="1" baseline="-25000" dirty="0" smtClean="0"/>
              <a:t>s</a:t>
            </a:r>
            <a:r>
              <a:rPr lang="en-US" dirty="0" smtClean="0"/>
              <a:t> dropped after deglaciation</a:t>
            </a:r>
          </a:p>
          <a:p>
            <a:r>
              <a:rPr lang="en-US" dirty="0" smtClean="0"/>
              <a:t>BUT: slow uplift had caused </a:t>
            </a:r>
            <a:r>
              <a:rPr lang="en-US" i="1" dirty="0" smtClean="0"/>
              <a:t>S</a:t>
            </a:r>
            <a:r>
              <a:rPr lang="en-US" dirty="0" smtClean="0"/>
              <a:t> to slowly increase</a:t>
            </a:r>
          </a:p>
          <a:p>
            <a:r>
              <a:rPr lang="en-US" dirty="0" smtClean="0"/>
              <a:t>With the drop in </a:t>
            </a:r>
            <a:r>
              <a:rPr lang="en-US" i="1" dirty="0" smtClean="0"/>
              <a:t>Q</a:t>
            </a:r>
            <a:r>
              <a:rPr lang="en-US" i="1" baseline="-25000" dirty="0" smtClean="0"/>
              <a:t>s</a:t>
            </a:r>
            <a:r>
              <a:rPr lang="en-US" dirty="0" smtClean="0"/>
              <a:t>, the high </a:t>
            </a:r>
            <a:r>
              <a:rPr lang="en-US" i="1" dirty="0" smtClean="0"/>
              <a:t>S</a:t>
            </a:r>
            <a:r>
              <a:rPr lang="en-US" dirty="0" smtClean="0"/>
              <a:t> value started to dominate the balance</a:t>
            </a:r>
          </a:p>
          <a:p>
            <a:r>
              <a:rPr lang="en-US" dirty="0" smtClean="0"/>
              <a:t>Leading to incision and strath terraces!</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38" y="2544149"/>
            <a:ext cx="5470862" cy="32916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66947" y="1498261"/>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266947" y="1498261"/>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6" name="Rectangle 5"/>
          <p:cNvSpPr/>
          <p:nvPr/>
        </p:nvSpPr>
        <p:spPr>
          <a:xfrm>
            <a:off x="4266947" y="1498261"/>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805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104774"/>
            <a:ext cx="7886700" cy="1325563"/>
          </a:xfrm>
        </p:spPr>
        <p:txBody>
          <a:bodyPr>
            <a:normAutofit/>
          </a:bodyPr>
          <a:lstStyle/>
          <a:p>
            <a:r>
              <a:rPr lang="en-US" sz="3600" dirty="0" smtClean="0"/>
              <a:t>Clearwater River and Big Sheep Creek</a:t>
            </a:r>
            <a:endParaRPr lang="en-US" sz="3600" dirty="0"/>
          </a:p>
        </p:txBody>
      </p:sp>
      <p:sp>
        <p:nvSpPr>
          <p:cNvPr id="3" name="Content Placeholder 2"/>
          <p:cNvSpPr>
            <a:spLocks noGrp="1"/>
          </p:cNvSpPr>
          <p:nvPr>
            <p:ph idx="1"/>
          </p:nvPr>
        </p:nvSpPr>
        <p:spPr/>
        <p:txBody>
          <a:bodyPr/>
          <a:lstStyle/>
          <a:p>
            <a:endParaRPr lang="en-US"/>
          </a:p>
        </p:txBody>
      </p:sp>
      <p:pic>
        <p:nvPicPr>
          <p:cNvPr id="4" name="Picture 1028" descr="channel_ad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027907"/>
            <a:ext cx="8763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553200" y="1250159"/>
            <a:ext cx="2222500" cy="2026441"/>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563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736" y="372382"/>
            <a:ext cx="7886700" cy="4351338"/>
          </a:xfrm>
        </p:spPr>
        <p:txBody>
          <a:bodyPr/>
          <a:lstStyle/>
          <a:p>
            <a:pPr marL="0" indent="0">
              <a:buNone/>
            </a:pPr>
            <a:r>
              <a:rPr lang="en-US" sz="3200" dirty="0" smtClean="0"/>
              <a:t>The realm of land use interactions with rivers!</a:t>
            </a:r>
          </a:p>
          <a:p>
            <a:pPr marL="0" indent="0">
              <a:buNone/>
            </a:pPr>
            <a:r>
              <a:rPr lang="en-US" dirty="0"/>
              <a:t>	</a:t>
            </a:r>
            <a:r>
              <a:rPr lang="en-US" sz="2400" dirty="0" smtClean="0"/>
              <a:t>or: stupid human tricks</a:t>
            </a:r>
            <a:endParaRPr lang="en-US" sz="2400" dirty="0"/>
          </a:p>
        </p:txBody>
      </p:sp>
    </p:spTree>
    <p:extLst>
      <p:ext uri="{BB962C8B-B14F-4D97-AF65-F5344CB8AC3E}">
        <p14:creationId xmlns:p14="http://schemas.microsoft.com/office/powerpoint/2010/main" val="86944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21" y="0"/>
            <a:ext cx="7886700" cy="1325563"/>
          </a:xfrm>
        </p:spPr>
        <p:txBody>
          <a:bodyPr/>
          <a:lstStyle/>
          <a:p>
            <a:r>
              <a:rPr lang="en-US" dirty="0" smtClean="0"/>
              <a:t>Dams</a:t>
            </a:r>
            <a:endParaRPr lang="en-US" dirty="0"/>
          </a:p>
        </p:txBody>
      </p:sp>
      <p:sp>
        <p:nvSpPr>
          <p:cNvPr id="3" name="Content Placeholder 2"/>
          <p:cNvSpPr>
            <a:spLocks noGrp="1"/>
          </p:cNvSpPr>
          <p:nvPr>
            <p:ph idx="1"/>
          </p:nvPr>
        </p:nvSpPr>
        <p:spPr>
          <a:xfrm>
            <a:off x="367393" y="1041854"/>
            <a:ext cx="7886700" cy="4351338"/>
          </a:xfrm>
        </p:spPr>
        <p:txBody>
          <a:bodyPr/>
          <a:lstStyle/>
          <a:p>
            <a:r>
              <a:rPr lang="en-US" dirty="0" smtClean="0"/>
              <a:t>Trap water and sediment in reservoirs behind them</a:t>
            </a:r>
          </a:p>
          <a:p>
            <a:pPr lvl="1"/>
            <a:r>
              <a:rPr lang="en-US" dirty="0" smtClean="0"/>
              <a:t>Less/no sediment transport from these dams</a:t>
            </a:r>
          </a:p>
          <a:p>
            <a:r>
              <a:rPr lang="en-US" dirty="0" smtClean="0"/>
              <a:t>Water is released in regulated flows</a:t>
            </a:r>
          </a:p>
          <a:p>
            <a:pPr lvl="1"/>
            <a:r>
              <a:rPr lang="en-US" dirty="0" smtClean="0"/>
              <a:t>Less water for sediment transport</a:t>
            </a:r>
            <a:endParaRPr lang="en-US" dirty="0"/>
          </a:p>
        </p:txBody>
      </p:sp>
      <p:pic>
        <p:nvPicPr>
          <p:cNvPr id="4" name="Picture 3"/>
          <p:cNvPicPr>
            <a:picLocks noChangeAspect="1"/>
          </p:cNvPicPr>
          <p:nvPr/>
        </p:nvPicPr>
        <p:blipFill rotWithShape="1">
          <a:blip r:embed="rId2"/>
          <a:srcRect l="3988" t="2949" r="2659" b="5535"/>
          <a:stretch/>
        </p:blipFill>
        <p:spPr>
          <a:xfrm>
            <a:off x="1926771" y="3151414"/>
            <a:ext cx="5159829" cy="3265715"/>
          </a:xfrm>
          <a:prstGeom prst="rect">
            <a:avLst/>
          </a:prstGeom>
          <a:ln>
            <a:solidFill>
              <a:schemeClr val="tx1"/>
            </a:solidFill>
          </a:ln>
        </p:spPr>
      </p:pic>
    </p:spTree>
    <p:extLst>
      <p:ext uri="{BB962C8B-B14F-4D97-AF65-F5344CB8AC3E}">
        <p14:creationId xmlns:p14="http://schemas.microsoft.com/office/powerpoint/2010/main" val="293963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78" y="-124731"/>
            <a:ext cx="7886700" cy="1325563"/>
          </a:xfrm>
        </p:spPr>
        <p:txBody>
          <a:bodyPr/>
          <a:lstStyle/>
          <a:p>
            <a:r>
              <a:rPr lang="en-US" dirty="0" smtClean="0"/>
              <a:t>Dams</a:t>
            </a:r>
            <a:endParaRPr lang="en-US" dirty="0"/>
          </a:p>
        </p:txBody>
      </p:sp>
      <p:sp>
        <p:nvSpPr>
          <p:cNvPr id="3" name="Content Placeholder 2"/>
          <p:cNvSpPr>
            <a:spLocks noGrp="1"/>
          </p:cNvSpPr>
          <p:nvPr>
            <p:ph idx="1"/>
          </p:nvPr>
        </p:nvSpPr>
        <p:spPr>
          <a:xfrm>
            <a:off x="187778" y="911225"/>
            <a:ext cx="7886700" cy="2893332"/>
          </a:xfrm>
        </p:spPr>
        <p:txBody>
          <a:bodyPr>
            <a:normAutofit fontScale="92500" lnSpcReduction="20000"/>
          </a:bodyPr>
          <a:lstStyle/>
          <a:p>
            <a:r>
              <a:rPr lang="en-US" dirty="0" smtClean="0"/>
              <a:t>Dams may be managed to have higher water flows at certain times of the year for ecological reasons, e.g. salmon runs</a:t>
            </a:r>
          </a:p>
          <a:p>
            <a:r>
              <a:rPr lang="en-US" dirty="0" smtClean="0"/>
              <a:t>However, this can have unexpected consequences for other biota</a:t>
            </a:r>
          </a:p>
          <a:p>
            <a:pPr lvl="1"/>
            <a:r>
              <a:rPr lang="en-US" dirty="0" smtClean="0"/>
              <a:t>On the Willamette River in Oregon, the high flows for salmon help reed canary grass colonize on bars early. The invasive grass is then outcompeting cottonwoods, which are important species for gravel bar to floodplain conversion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958" b="16636"/>
          <a:stretch/>
        </p:blipFill>
        <p:spPr>
          <a:xfrm>
            <a:off x="1306283" y="3608615"/>
            <a:ext cx="6441437" cy="3066370"/>
          </a:xfrm>
          <a:prstGeom prst="rect">
            <a:avLst/>
          </a:prstGeom>
          <a:ln>
            <a:solidFill>
              <a:schemeClr val="tx1"/>
            </a:solidFill>
          </a:ln>
        </p:spPr>
      </p:pic>
    </p:spTree>
    <p:extLst>
      <p:ext uri="{BB962C8B-B14F-4D97-AF65-F5344CB8AC3E}">
        <p14:creationId xmlns:p14="http://schemas.microsoft.com/office/powerpoint/2010/main" val="4209433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21" y="0"/>
            <a:ext cx="7886700" cy="1325563"/>
          </a:xfrm>
        </p:spPr>
        <p:txBody>
          <a:bodyPr/>
          <a:lstStyle/>
          <a:p>
            <a:r>
              <a:rPr lang="en-US" dirty="0" smtClean="0"/>
              <a:t>Ranching/farming</a:t>
            </a:r>
            <a:endParaRPr lang="en-US" dirty="0"/>
          </a:p>
        </p:txBody>
      </p:sp>
      <p:sp>
        <p:nvSpPr>
          <p:cNvPr id="3" name="Content Placeholder 2"/>
          <p:cNvSpPr>
            <a:spLocks noGrp="1"/>
          </p:cNvSpPr>
          <p:nvPr>
            <p:ph idx="1"/>
          </p:nvPr>
        </p:nvSpPr>
        <p:spPr>
          <a:xfrm>
            <a:off x="285750" y="1325563"/>
            <a:ext cx="7886700" cy="4351338"/>
          </a:xfrm>
        </p:spPr>
        <p:txBody>
          <a:bodyPr/>
          <a:lstStyle/>
          <a:p>
            <a:r>
              <a:rPr lang="en-US" dirty="0" smtClean="0"/>
              <a:t>Similar impacts as logging due to clearing the land of large vegetation and annual harvest</a:t>
            </a:r>
          </a:p>
          <a:p>
            <a:r>
              <a:rPr lang="en-US" dirty="0" smtClean="0"/>
              <a:t>Cows:</a:t>
            </a:r>
          </a:p>
          <a:p>
            <a:pPr lvl="1"/>
            <a:r>
              <a:rPr lang="en-US" dirty="0" smtClean="0"/>
              <a:t>With access to streams, they degrade/erode banks</a:t>
            </a:r>
          </a:p>
          <a:p>
            <a:pPr lvl="1"/>
            <a:r>
              <a:rPr lang="en-US" dirty="0" smtClean="0"/>
              <a:t>Weight can cause larger slump erosion in wetland streams</a:t>
            </a:r>
          </a:p>
        </p:txBody>
      </p:sp>
      <p:pic>
        <p:nvPicPr>
          <p:cNvPr id="5" name="Picture 4"/>
          <p:cNvPicPr>
            <a:picLocks noChangeAspect="1"/>
          </p:cNvPicPr>
          <p:nvPr/>
        </p:nvPicPr>
        <p:blipFill>
          <a:blip r:embed="rId2"/>
          <a:stretch>
            <a:fillRect/>
          </a:stretch>
        </p:blipFill>
        <p:spPr>
          <a:xfrm>
            <a:off x="3404508" y="3588204"/>
            <a:ext cx="4898571" cy="3269796"/>
          </a:xfrm>
          <a:prstGeom prst="rect">
            <a:avLst/>
          </a:prstGeom>
          <a:ln>
            <a:solidFill>
              <a:schemeClr val="tx1"/>
            </a:solidFill>
          </a:ln>
        </p:spPr>
      </p:pic>
      <p:sp>
        <p:nvSpPr>
          <p:cNvPr id="6" name="Rectangle 5"/>
          <p:cNvSpPr/>
          <p:nvPr/>
        </p:nvSpPr>
        <p:spPr>
          <a:xfrm>
            <a:off x="718457" y="3842749"/>
            <a:ext cx="2873828" cy="1569660"/>
          </a:xfrm>
          <a:prstGeom prst="rect">
            <a:avLst/>
          </a:prstGeom>
        </p:spPr>
        <p:txBody>
          <a:bodyPr wrap="square">
            <a:spAutoFit/>
          </a:bodyPr>
          <a:lstStyle/>
          <a:p>
            <a:pPr marL="228600" lvl="1" indent="-228600">
              <a:buFont typeface="Arial" panose="020B0604020202020204" pitchFamily="34" charset="0"/>
              <a:buChar char="•"/>
              <a:tabLst>
                <a:tab pos="228600" algn="l"/>
              </a:tabLst>
            </a:pPr>
            <a:r>
              <a:rPr lang="en-US" sz="2400" dirty="0"/>
              <a:t>Fine sediment enters river and river geometry altered.</a:t>
            </a:r>
          </a:p>
        </p:txBody>
      </p:sp>
    </p:spTree>
    <p:extLst>
      <p:ext uri="{BB962C8B-B14F-4D97-AF65-F5344CB8AC3E}">
        <p14:creationId xmlns:p14="http://schemas.microsoft.com/office/powerpoint/2010/main" val="408026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21" y="-124732"/>
            <a:ext cx="7886700" cy="1325563"/>
          </a:xfrm>
        </p:spPr>
        <p:txBody>
          <a:bodyPr/>
          <a:lstStyle/>
          <a:p>
            <a:r>
              <a:rPr lang="en-US" dirty="0" smtClean="0"/>
              <a:t>Logging</a:t>
            </a:r>
            <a:endParaRPr lang="en-US" dirty="0"/>
          </a:p>
        </p:txBody>
      </p:sp>
      <p:sp>
        <p:nvSpPr>
          <p:cNvPr id="3" name="Content Placeholder 2"/>
          <p:cNvSpPr>
            <a:spLocks noGrp="1"/>
          </p:cNvSpPr>
          <p:nvPr>
            <p:ph idx="1"/>
          </p:nvPr>
        </p:nvSpPr>
        <p:spPr>
          <a:xfrm>
            <a:off x="285750" y="1009196"/>
            <a:ext cx="7886700" cy="4351338"/>
          </a:xfrm>
        </p:spPr>
        <p:txBody>
          <a:bodyPr>
            <a:normAutofit/>
          </a:bodyPr>
          <a:lstStyle/>
          <a:p>
            <a:r>
              <a:rPr lang="en-US" dirty="0" smtClean="0"/>
              <a:t>Removes trees over a wide area</a:t>
            </a:r>
          </a:p>
          <a:p>
            <a:r>
              <a:rPr lang="en-US" dirty="0" smtClean="0"/>
              <a:t>Less trees = less root cohesion to hold soil together</a:t>
            </a:r>
          </a:p>
          <a:p>
            <a:pPr marL="457200" lvl="1" indent="0">
              <a:buNone/>
            </a:pPr>
            <a:r>
              <a:rPr lang="en-US" dirty="0"/>
              <a:t>→ </a:t>
            </a:r>
            <a:r>
              <a:rPr lang="en-US" dirty="0" smtClean="0"/>
              <a:t>More erosion</a:t>
            </a:r>
          </a:p>
          <a:p>
            <a:r>
              <a:rPr lang="en-US" dirty="0" smtClean="0"/>
              <a:t>Less trees = less evapotranspiration (ET)</a:t>
            </a:r>
          </a:p>
          <a:p>
            <a:pPr marL="457200" lvl="1" indent="0">
              <a:buNone/>
            </a:pPr>
            <a:r>
              <a:rPr lang="en-US" dirty="0"/>
              <a:t>→ More runoff</a:t>
            </a:r>
          </a:p>
          <a:p>
            <a:pPr marL="914400" lvl="2" indent="0">
              <a:buNone/>
            </a:pPr>
            <a:r>
              <a:rPr lang="en-US" dirty="0"/>
              <a:t>→ More erosion</a:t>
            </a:r>
          </a:p>
          <a:p>
            <a:endParaRPr lang="en-US" dirty="0" smtClean="0"/>
          </a:p>
          <a:p>
            <a:pPr marL="914400" lvl="2" indent="0">
              <a:buNone/>
            </a:pPr>
            <a:endParaRPr lang="en-US" dirty="0"/>
          </a:p>
          <a:p>
            <a:pPr marL="65088" lvl="2" indent="0">
              <a:buNone/>
            </a:pPr>
            <a:endParaRPr lang="en-US" dirty="0" smtClean="0"/>
          </a:p>
        </p:txBody>
      </p:sp>
      <p:pic>
        <p:nvPicPr>
          <p:cNvPr id="4" name="Picture 3"/>
          <p:cNvPicPr>
            <a:picLocks noChangeAspect="1"/>
          </p:cNvPicPr>
          <p:nvPr/>
        </p:nvPicPr>
        <p:blipFill>
          <a:blip r:embed="rId2"/>
          <a:stretch>
            <a:fillRect/>
          </a:stretch>
        </p:blipFill>
        <p:spPr>
          <a:xfrm>
            <a:off x="3412671" y="2913829"/>
            <a:ext cx="5569222" cy="3712817"/>
          </a:xfrm>
          <a:prstGeom prst="rect">
            <a:avLst/>
          </a:prstGeom>
          <a:ln>
            <a:solidFill>
              <a:schemeClr val="tx1"/>
            </a:solidFill>
          </a:ln>
        </p:spPr>
      </p:pic>
      <p:sp>
        <p:nvSpPr>
          <p:cNvPr id="5" name="Rectangle 4"/>
          <p:cNvSpPr/>
          <p:nvPr/>
        </p:nvSpPr>
        <p:spPr>
          <a:xfrm>
            <a:off x="285750" y="3948990"/>
            <a:ext cx="2898321" cy="2677656"/>
          </a:xfrm>
          <a:prstGeom prst="rect">
            <a:avLst/>
          </a:prstGeom>
        </p:spPr>
        <p:txBody>
          <a:bodyPr wrap="square">
            <a:spAutoFit/>
          </a:bodyPr>
          <a:lstStyle/>
          <a:p>
            <a:r>
              <a:rPr lang="en-US" sz="2400" dirty="0"/>
              <a:t>Increased erosion </a:t>
            </a:r>
            <a:r>
              <a:rPr lang="en-US" sz="2400" dirty="0" smtClean="0"/>
              <a:t>leads </a:t>
            </a:r>
            <a:r>
              <a:rPr lang="en-US" sz="2400" dirty="0"/>
              <a:t>to more </a:t>
            </a:r>
            <a:r>
              <a:rPr lang="en-US" sz="2400" dirty="0" smtClean="0"/>
              <a:t>sediment </a:t>
            </a:r>
            <a:r>
              <a:rPr lang="en-US" sz="2400" dirty="0"/>
              <a:t>in rivers </a:t>
            </a:r>
            <a:r>
              <a:rPr lang="en-US" sz="2400" dirty="0" smtClean="0"/>
              <a:t>and </a:t>
            </a:r>
            <a:r>
              <a:rPr lang="en-US" sz="2400" dirty="0"/>
              <a:t>streams, and </a:t>
            </a:r>
            <a:r>
              <a:rPr lang="en-US" sz="2400" dirty="0" smtClean="0"/>
              <a:t>more </a:t>
            </a:r>
            <a:r>
              <a:rPr lang="en-US" sz="2400" dirty="0"/>
              <a:t>rapid </a:t>
            </a:r>
            <a:r>
              <a:rPr lang="en-US" sz="2400" dirty="0" smtClean="0"/>
              <a:t>sediment/water delivery</a:t>
            </a:r>
            <a:endParaRPr lang="en-US" sz="2400" dirty="0"/>
          </a:p>
        </p:txBody>
      </p:sp>
    </p:spTree>
    <p:extLst>
      <p:ext uri="{BB962C8B-B14F-4D97-AF65-F5344CB8AC3E}">
        <p14:creationId xmlns:p14="http://schemas.microsoft.com/office/powerpoint/2010/main" val="123168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0"/>
            <a:ext cx="7886700" cy="1325563"/>
          </a:xfrm>
        </p:spPr>
        <p:txBody>
          <a:bodyPr/>
          <a:lstStyle/>
          <a:p>
            <a:r>
              <a:rPr lang="en-US" dirty="0" smtClean="0"/>
              <a:t>Large woody debris</a:t>
            </a:r>
            <a:endParaRPr lang="en-US" dirty="0"/>
          </a:p>
        </p:txBody>
      </p:sp>
      <p:sp>
        <p:nvSpPr>
          <p:cNvPr id="3" name="Content Placeholder 2"/>
          <p:cNvSpPr>
            <a:spLocks noGrp="1"/>
          </p:cNvSpPr>
          <p:nvPr>
            <p:ph idx="1"/>
          </p:nvPr>
        </p:nvSpPr>
        <p:spPr>
          <a:xfrm>
            <a:off x="514350" y="4085755"/>
            <a:ext cx="7886700" cy="2772245"/>
          </a:xfrm>
        </p:spPr>
        <p:txBody>
          <a:bodyPr/>
          <a:lstStyle/>
          <a:p>
            <a:r>
              <a:rPr lang="en-US" dirty="0" smtClean="0"/>
              <a:t>Logging and agriculture are also going to affect the size and type of large woody debris in the river.</a:t>
            </a:r>
            <a:endParaRPr lang="en-US" dirty="0"/>
          </a:p>
          <a:p>
            <a:r>
              <a:rPr lang="en-US" dirty="0" smtClean="0"/>
              <a:t>Why is large woody debris important in rivers?</a:t>
            </a:r>
          </a:p>
          <a:p>
            <a:pPr lvl="1"/>
            <a:r>
              <a:rPr lang="en-US" dirty="0" smtClean="0"/>
              <a:t>Forms shady refuge for salmon and other biota</a:t>
            </a:r>
          </a:p>
          <a:p>
            <a:pPr lvl="1"/>
            <a:r>
              <a:rPr lang="en-US" dirty="0" smtClean="0"/>
              <a:t>Larger pieces of wood can alter flow patterns, even altering the river planform</a:t>
            </a:r>
            <a:endParaRPr lang="en-US" dirty="0"/>
          </a:p>
        </p:txBody>
      </p:sp>
      <p:pic>
        <p:nvPicPr>
          <p:cNvPr id="4" name="Picture 3"/>
          <p:cNvPicPr>
            <a:picLocks noChangeAspect="1"/>
          </p:cNvPicPr>
          <p:nvPr/>
        </p:nvPicPr>
        <p:blipFill rotWithShape="1">
          <a:blip r:embed="rId2"/>
          <a:srcRect t="12822" b="2892"/>
          <a:stretch/>
        </p:blipFill>
        <p:spPr>
          <a:xfrm>
            <a:off x="400050" y="1116987"/>
            <a:ext cx="5167313" cy="2883513"/>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854702" y="1293569"/>
            <a:ext cx="3251537" cy="2441609"/>
          </a:xfrm>
          <a:prstGeom prst="rect">
            <a:avLst/>
          </a:prstGeom>
          <a:ln>
            <a:solidFill>
              <a:schemeClr val="tx1"/>
            </a:solidFill>
          </a:ln>
        </p:spPr>
      </p:pic>
    </p:spTree>
    <p:extLst>
      <p:ext uri="{BB962C8B-B14F-4D97-AF65-F5344CB8AC3E}">
        <p14:creationId xmlns:p14="http://schemas.microsoft.com/office/powerpoint/2010/main" val="3885349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64" y="-141060"/>
            <a:ext cx="7886700" cy="1325563"/>
          </a:xfrm>
        </p:spPr>
        <p:txBody>
          <a:bodyPr/>
          <a:lstStyle/>
          <a:p>
            <a:r>
              <a:rPr lang="en-US" dirty="0" smtClean="0"/>
              <a:t>Large woody debris to floodplain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5179" y="874259"/>
            <a:ext cx="6144563" cy="5835187"/>
          </a:xfrm>
        </p:spPr>
      </p:pic>
    </p:spTree>
    <p:extLst>
      <p:ext uri="{BB962C8B-B14F-4D97-AF65-F5344CB8AC3E}">
        <p14:creationId xmlns:p14="http://schemas.microsoft.com/office/powerpoint/2010/main" val="846694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21" y="0"/>
            <a:ext cx="7886700" cy="1325563"/>
          </a:xfrm>
        </p:spPr>
        <p:txBody>
          <a:bodyPr/>
          <a:lstStyle/>
          <a:p>
            <a:r>
              <a:rPr lang="en-US" dirty="0" smtClean="0"/>
              <a:t>Large woody debris</a:t>
            </a:r>
            <a:endParaRPr lang="en-US" dirty="0"/>
          </a:p>
        </p:txBody>
      </p:sp>
      <p:sp>
        <p:nvSpPr>
          <p:cNvPr id="3" name="Content Placeholder 2"/>
          <p:cNvSpPr>
            <a:spLocks noGrp="1"/>
          </p:cNvSpPr>
          <p:nvPr>
            <p:ph idx="1"/>
          </p:nvPr>
        </p:nvSpPr>
        <p:spPr>
          <a:xfrm>
            <a:off x="579664" y="1129620"/>
            <a:ext cx="7886700" cy="4351338"/>
          </a:xfrm>
        </p:spPr>
        <p:txBody>
          <a:bodyPr/>
          <a:lstStyle/>
          <a:p>
            <a:r>
              <a:rPr lang="en-US" dirty="0" smtClean="0"/>
              <a:t>Without old growth forests, logs can’t mature to sizes big enough to form stable jams</a:t>
            </a:r>
          </a:p>
          <a:p>
            <a:r>
              <a:rPr lang="en-US" dirty="0" smtClean="0"/>
              <a:t>Stable islands previously by log jams don’t form</a:t>
            </a:r>
          </a:p>
          <a:p>
            <a:r>
              <a:rPr lang="en-US" dirty="0" smtClean="0"/>
              <a:t>One reason we think anastomosing channels aren’t common anymore</a:t>
            </a:r>
            <a:endParaRPr lang="en-US" dirty="0"/>
          </a:p>
        </p:txBody>
      </p:sp>
      <p:pic>
        <p:nvPicPr>
          <p:cNvPr id="4" name="Picture 3" descr="Montgomery and Abbe 2006 - Influence of log jams.pdf - Adobe Reader"/>
          <p:cNvPicPr>
            <a:picLocks noChangeAspect="1"/>
          </p:cNvPicPr>
          <p:nvPr/>
        </p:nvPicPr>
        <p:blipFill rotWithShape="1">
          <a:blip r:embed="rId2">
            <a:extLst>
              <a:ext uri="{28A0092B-C50C-407E-A947-70E740481C1C}">
                <a14:useLocalDpi xmlns:a14="http://schemas.microsoft.com/office/drawing/2010/main" val="0"/>
              </a:ext>
            </a:extLst>
          </a:blip>
          <a:srcRect l="9399" t="22619" r="8848" b="15715"/>
          <a:stretch/>
        </p:blipFill>
        <p:spPr>
          <a:xfrm>
            <a:off x="465364" y="3501232"/>
            <a:ext cx="5363936" cy="3121931"/>
          </a:xfrm>
          <a:prstGeom prst="rect">
            <a:avLst/>
          </a:prstGeom>
          <a:ln>
            <a:solidFill>
              <a:schemeClr val="tx1"/>
            </a:solidFill>
          </a:ln>
        </p:spPr>
      </p:pic>
      <p:sp>
        <p:nvSpPr>
          <p:cNvPr id="5" name="TextBox 4"/>
          <p:cNvSpPr txBox="1"/>
          <p:nvPr/>
        </p:nvSpPr>
        <p:spPr>
          <a:xfrm>
            <a:off x="5988503" y="5145835"/>
            <a:ext cx="2318657" cy="1477328"/>
          </a:xfrm>
          <a:prstGeom prst="rect">
            <a:avLst/>
          </a:prstGeom>
          <a:noFill/>
        </p:spPr>
        <p:txBody>
          <a:bodyPr wrap="square" rtlCol="0">
            <a:spAutoFit/>
          </a:bodyPr>
          <a:lstStyle/>
          <a:p>
            <a:r>
              <a:rPr lang="en-US" dirty="0" smtClean="0"/>
              <a:t>Stable log jam buried under 4 m of sediment, Queets River. (Montgomery and Abbe, 2006)</a:t>
            </a:r>
            <a:endParaRPr lang="en-US" dirty="0"/>
          </a:p>
        </p:txBody>
      </p:sp>
    </p:spTree>
    <p:extLst>
      <p:ext uri="{BB962C8B-B14F-4D97-AF65-F5344CB8AC3E}">
        <p14:creationId xmlns:p14="http://schemas.microsoft.com/office/powerpoint/2010/main" val="18745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585"/>
            <a:ext cx="7886700" cy="1325563"/>
          </a:xfrm>
        </p:spPr>
        <p:txBody>
          <a:bodyPr/>
          <a:lstStyle/>
          <a:p>
            <a:r>
              <a:rPr lang="en-US" dirty="0" smtClean="0"/>
              <a:t>Channel response</a:t>
            </a:r>
            <a:endParaRPr lang="en-US" dirty="0"/>
          </a:p>
        </p:txBody>
      </p:sp>
      <p:sp>
        <p:nvSpPr>
          <p:cNvPr id="3" name="Content Placeholder 2"/>
          <p:cNvSpPr>
            <a:spLocks noGrp="1"/>
          </p:cNvSpPr>
          <p:nvPr>
            <p:ph idx="1"/>
          </p:nvPr>
        </p:nvSpPr>
        <p:spPr>
          <a:xfrm>
            <a:off x="329278" y="1298478"/>
            <a:ext cx="3184916" cy="5082089"/>
          </a:xfrm>
        </p:spPr>
        <p:txBody>
          <a:bodyPr>
            <a:normAutofit fontScale="92500" lnSpcReduction="20000"/>
          </a:bodyPr>
          <a:lstStyle/>
          <a:p>
            <a:pPr marL="514350" indent="-514350">
              <a:buAutoNum type="arabicPeriod"/>
            </a:pPr>
            <a:r>
              <a:rPr lang="en-US" dirty="0" smtClean="0"/>
              <a:t>Climate and catchment vegetation are external geographic controls</a:t>
            </a:r>
          </a:p>
          <a:p>
            <a:pPr marL="514350" indent="-514350">
              <a:buAutoNum type="arabicPeriod"/>
            </a:pPr>
            <a:r>
              <a:rPr lang="en-US" dirty="0" smtClean="0"/>
              <a:t>Water supply, sediment, and wood can change immediately (i.e., one flood)</a:t>
            </a:r>
          </a:p>
          <a:p>
            <a:pPr marL="514350" indent="-514350">
              <a:buAutoNum type="arabicPeriod"/>
            </a:pPr>
            <a:r>
              <a:rPr lang="en-US" dirty="0" smtClean="0"/>
              <a:t>Basin geology, slope, and valley shape change much slower</a:t>
            </a:r>
            <a:endParaRPr lang="en-US" dirty="0"/>
          </a:p>
        </p:txBody>
      </p:sp>
      <p:grpSp>
        <p:nvGrpSpPr>
          <p:cNvPr id="4" name="Group 73"/>
          <p:cNvGrpSpPr>
            <a:grpSpLocks/>
          </p:cNvGrpSpPr>
          <p:nvPr/>
        </p:nvGrpSpPr>
        <p:grpSpPr bwMode="auto">
          <a:xfrm>
            <a:off x="3645567" y="1690689"/>
            <a:ext cx="5233740" cy="4036888"/>
            <a:chOff x="0" y="0"/>
            <a:chExt cx="9144000" cy="6585012"/>
          </a:xfrm>
        </p:grpSpPr>
        <p:sp>
          <p:nvSpPr>
            <p:cNvPr id="5" name="Oval 2"/>
            <p:cNvSpPr>
              <a:spLocks noChangeArrowheads="1"/>
            </p:cNvSpPr>
            <p:nvPr/>
          </p:nvSpPr>
          <p:spPr bwMode="auto">
            <a:xfrm>
              <a:off x="0" y="0"/>
              <a:ext cx="1447800" cy="1143000"/>
            </a:xfrm>
            <a:prstGeom prst="ellipse">
              <a:avLst/>
            </a:prstGeom>
            <a:solidFill>
              <a:schemeClr val="bg1">
                <a:lumMod val="75000"/>
              </a:schemeClr>
            </a:solidFill>
            <a:ln w="9525">
              <a:solidFill>
                <a:schemeClr val="bg1">
                  <a:lumMod val="75000"/>
                </a:schemeClr>
              </a:solidFill>
              <a:round/>
              <a:headEnd/>
              <a:tailEnd/>
            </a:ln>
          </p:spPr>
          <p:txBody>
            <a:bodyPr wrap="none"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eaLnBrk="1" hangingPunct="1"/>
              <a:r>
                <a:rPr lang="en-US" altLang="en-US" sz="1600" dirty="0">
                  <a:solidFill>
                    <a:schemeClr val="bg1"/>
                  </a:solidFill>
                  <a:latin typeface="Calibri" panose="020F0502020204030204" pitchFamily="34" charset="0"/>
                </a:rPr>
                <a:t>climate</a:t>
              </a:r>
              <a:endParaRPr lang="en-GB" altLang="en-US" sz="1600" dirty="0">
                <a:solidFill>
                  <a:schemeClr val="bg1"/>
                </a:solidFill>
                <a:latin typeface="Calibri" panose="020F0502020204030204" pitchFamily="34" charset="0"/>
              </a:endParaRPr>
            </a:p>
          </p:txBody>
        </p:sp>
        <p:sp>
          <p:nvSpPr>
            <p:cNvPr id="6" name="Process 24"/>
            <p:cNvSpPr>
              <a:spLocks noChangeArrowheads="1"/>
            </p:cNvSpPr>
            <p:nvPr/>
          </p:nvSpPr>
          <p:spPr bwMode="auto">
            <a:xfrm>
              <a:off x="2209800" y="3505200"/>
              <a:ext cx="2514600" cy="1447800"/>
            </a:xfrm>
            <a:prstGeom prst="flowChartProcess">
              <a:avLst/>
            </a:prstGeom>
            <a:solidFill>
              <a:schemeClr val="bg1"/>
            </a:solidFill>
            <a:ln w="9525">
              <a:solidFill>
                <a:schemeClr val="tx1"/>
              </a:solidFill>
              <a:miter lim="800000"/>
              <a:headEnd/>
              <a:tailEnd/>
            </a:ln>
            <a:effectLst>
              <a:outerShdw blurRad="203200" dist="38100" dir="13500000" sx="106000" sy="106000" algn="br" rotWithShape="0">
                <a:prstClr val="black">
                  <a:alpha val="40000"/>
                </a:prstClr>
              </a:outerShdw>
              <a:softEdge rad="0"/>
            </a:effectLst>
          </p:spPr>
          <p:txBody>
            <a:bodyPr anchor="ctr"/>
            <a:lstStyle/>
            <a:p>
              <a:pPr algn="ctr">
                <a:defRPr/>
              </a:pPr>
              <a:r>
                <a:rPr lang="en-US" b="1" dirty="0">
                  <a:solidFill>
                    <a:sysClr val="windowText" lastClr="000000"/>
                  </a:solidFill>
                  <a:latin typeface="Calibri" pitchFamily="-105" charset="0"/>
                  <a:ea typeface="Calibri" pitchFamily="-105" charset="0"/>
                  <a:cs typeface="Calibri" pitchFamily="-105" charset="0"/>
                </a:rPr>
                <a:t>channel </a:t>
              </a:r>
              <a:r>
                <a:rPr lang="en-US" b="1" dirty="0" smtClean="0">
                  <a:solidFill>
                    <a:sysClr val="windowText" lastClr="000000"/>
                  </a:solidFill>
                  <a:latin typeface="Calibri" pitchFamily="-105" charset="0"/>
                  <a:ea typeface="Calibri" pitchFamily="-105" charset="0"/>
                  <a:cs typeface="Calibri" pitchFamily="-105" charset="0"/>
                </a:rPr>
                <a:t>morphology</a:t>
              </a:r>
              <a:endParaRPr lang="en-US" b="1" dirty="0">
                <a:solidFill>
                  <a:sysClr val="windowText" lastClr="000000"/>
                </a:solidFill>
                <a:latin typeface="Calibri" pitchFamily="-105" charset="0"/>
                <a:ea typeface="Calibri" pitchFamily="-105" charset="0"/>
                <a:cs typeface="Calibri" pitchFamily="-105" charset="0"/>
              </a:endParaRPr>
            </a:p>
          </p:txBody>
        </p:sp>
        <p:sp>
          <p:nvSpPr>
            <p:cNvPr id="7" name="Oval 22"/>
            <p:cNvSpPr>
              <a:spLocks noChangeArrowheads="1"/>
            </p:cNvSpPr>
            <p:nvPr/>
          </p:nvSpPr>
          <p:spPr bwMode="auto">
            <a:xfrm>
              <a:off x="1752600" y="0"/>
              <a:ext cx="1676400" cy="1219200"/>
            </a:xfrm>
            <a:prstGeom prst="ellipse">
              <a:avLst/>
            </a:prstGeom>
            <a:solidFill>
              <a:schemeClr val="bg1">
                <a:lumMod val="75000"/>
              </a:schemeClr>
            </a:solidFill>
            <a:ln w="9525">
              <a:solidFill>
                <a:schemeClr val="bg1">
                  <a:lumMod val="75000"/>
                </a:schemeClr>
              </a:solidFill>
              <a:round/>
              <a:headEnd/>
              <a:tailEnd/>
            </a:ln>
          </p:spPr>
          <p:txBody>
            <a:bodyPr wrap="none"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eaLnBrk="1" hangingPunct="1"/>
              <a:r>
                <a:rPr lang="en-US" altLang="en-US" sz="1400" dirty="0">
                  <a:solidFill>
                    <a:schemeClr val="bg1"/>
                  </a:solidFill>
                  <a:latin typeface="Calibri" panose="020F0502020204030204" pitchFamily="34" charset="0"/>
                </a:rPr>
                <a:t>catchment </a:t>
              </a:r>
            </a:p>
            <a:p>
              <a:pPr algn="ctr" eaLnBrk="1" hangingPunct="1"/>
              <a:r>
                <a:rPr lang="en-US" altLang="en-US" sz="1400" dirty="0">
                  <a:solidFill>
                    <a:schemeClr val="bg1"/>
                  </a:solidFill>
                  <a:latin typeface="Calibri" panose="020F0502020204030204" pitchFamily="34" charset="0"/>
                </a:rPr>
                <a:t>vegetation</a:t>
              </a:r>
              <a:endParaRPr lang="en-GB" altLang="en-US" sz="1400" dirty="0">
                <a:solidFill>
                  <a:schemeClr val="bg1"/>
                </a:solidFill>
                <a:latin typeface="Calibri" panose="020F0502020204030204" pitchFamily="34" charset="0"/>
              </a:endParaRPr>
            </a:p>
          </p:txBody>
        </p:sp>
        <p:sp>
          <p:nvSpPr>
            <p:cNvPr id="8" name="Connector 25"/>
            <p:cNvSpPr>
              <a:spLocks noChangeArrowheads="1"/>
            </p:cNvSpPr>
            <p:nvPr/>
          </p:nvSpPr>
          <p:spPr bwMode="auto">
            <a:xfrm>
              <a:off x="228600" y="5257800"/>
              <a:ext cx="2057400" cy="1295400"/>
            </a:xfrm>
            <a:prstGeom prst="flowChartConnector">
              <a:avLst/>
            </a:prstGeom>
            <a:solidFill>
              <a:schemeClr val="accent1"/>
            </a:solidFill>
            <a:ln w="9525">
              <a:solidFill>
                <a:schemeClr val="accent1"/>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sz="1600" dirty="0">
                  <a:solidFill>
                    <a:srgbClr val="FFFFFF"/>
                  </a:solidFill>
                  <a:latin typeface="Calibri" panose="020F0502020204030204" pitchFamily="34" charset="0"/>
                </a:rPr>
                <a:t>geology</a:t>
              </a:r>
              <a:endParaRPr lang="en-US" altLang="en-US" sz="1600" dirty="0">
                <a:latin typeface="Calibri" panose="020F0502020204030204" pitchFamily="34" charset="0"/>
              </a:endParaRPr>
            </a:p>
          </p:txBody>
        </p:sp>
        <p:sp>
          <p:nvSpPr>
            <p:cNvPr id="9" name="Connector 26"/>
            <p:cNvSpPr>
              <a:spLocks noChangeArrowheads="1"/>
            </p:cNvSpPr>
            <p:nvPr/>
          </p:nvSpPr>
          <p:spPr bwMode="auto">
            <a:xfrm>
              <a:off x="2782769" y="5289612"/>
              <a:ext cx="2057400" cy="1295400"/>
            </a:xfrm>
            <a:prstGeom prst="flowChartConnector">
              <a:avLst/>
            </a:prstGeom>
            <a:solidFill>
              <a:schemeClr val="accent1"/>
            </a:solidFill>
            <a:ln w="9525">
              <a:solidFill>
                <a:schemeClr val="accent1"/>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sz="1400" dirty="0">
                  <a:solidFill>
                    <a:srgbClr val="FFFFFF"/>
                  </a:solidFill>
                  <a:latin typeface="Calibri" panose="020F0502020204030204" pitchFamily="34" charset="0"/>
                </a:rPr>
                <a:t>gradient</a:t>
              </a:r>
              <a:endParaRPr lang="en-US" altLang="en-US" sz="1400" dirty="0">
                <a:latin typeface="Calibri" panose="020F0502020204030204" pitchFamily="34" charset="0"/>
              </a:endParaRPr>
            </a:p>
          </p:txBody>
        </p:sp>
        <p:sp>
          <p:nvSpPr>
            <p:cNvPr id="10" name="Connector 27"/>
            <p:cNvSpPr>
              <a:spLocks noChangeArrowheads="1"/>
            </p:cNvSpPr>
            <p:nvPr/>
          </p:nvSpPr>
          <p:spPr bwMode="auto">
            <a:xfrm>
              <a:off x="5562600" y="5257800"/>
              <a:ext cx="2057400" cy="1295400"/>
            </a:xfrm>
            <a:prstGeom prst="flowChartConnector">
              <a:avLst/>
            </a:prstGeom>
            <a:solidFill>
              <a:schemeClr val="accent1"/>
            </a:solidFill>
            <a:ln w="9525">
              <a:solidFill>
                <a:schemeClr val="accent1"/>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sz="1800">
                  <a:solidFill>
                    <a:srgbClr val="FFFFFF"/>
                  </a:solidFill>
                  <a:latin typeface="Calibri" panose="020F0502020204030204" pitchFamily="34" charset="0"/>
                </a:rPr>
                <a:t>valley form</a:t>
              </a:r>
              <a:endParaRPr lang="en-US" altLang="en-US" sz="1800">
                <a:latin typeface="Calibri" panose="020F0502020204030204" pitchFamily="34" charset="0"/>
              </a:endParaRPr>
            </a:p>
          </p:txBody>
        </p:sp>
        <p:sp>
          <p:nvSpPr>
            <p:cNvPr id="11" name="Connector 28"/>
            <p:cNvSpPr>
              <a:spLocks noChangeArrowheads="1"/>
            </p:cNvSpPr>
            <p:nvPr/>
          </p:nvSpPr>
          <p:spPr bwMode="auto">
            <a:xfrm>
              <a:off x="228600" y="1752600"/>
              <a:ext cx="2362200" cy="1295400"/>
            </a:xfrm>
            <a:prstGeom prst="flowChartConnector">
              <a:avLst/>
            </a:prstGeom>
            <a:solidFill>
              <a:schemeClr val="accent4">
                <a:lumMod val="60000"/>
                <a:lumOff val="40000"/>
              </a:schemeClr>
            </a:solidFill>
            <a:ln w="9525">
              <a:solidFill>
                <a:schemeClr val="accent4">
                  <a:lumMod val="60000"/>
                  <a:lumOff val="40000"/>
                </a:schemeClr>
              </a:solidFill>
              <a:round/>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a:r>
                <a:rPr lang="en-US" altLang="en-US" sz="1400" dirty="0">
                  <a:solidFill>
                    <a:sysClr val="windowText" lastClr="000000"/>
                  </a:solidFill>
                  <a:latin typeface="Calibri" panose="020F0502020204030204" pitchFamily="34" charset="0"/>
                </a:rPr>
                <a:t>hydrology</a:t>
              </a:r>
            </a:p>
          </p:txBody>
        </p:sp>
        <p:sp>
          <p:nvSpPr>
            <p:cNvPr id="12" name="Connector 29"/>
            <p:cNvSpPr>
              <a:spLocks noChangeArrowheads="1"/>
            </p:cNvSpPr>
            <p:nvPr/>
          </p:nvSpPr>
          <p:spPr bwMode="auto">
            <a:xfrm>
              <a:off x="6019800" y="990600"/>
              <a:ext cx="2362200" cy="1295400"/>
            </a:xfrm>
            <a:prstGeom prst="flowChartConnector">
              <a:avLst/>
            </a:prstGeom>
            <a:solidFill>
              <a:schemeClr val="accent4">
                <a:lumMod val="60000"/>
                <a:lumOff val="40000"/>
              </a:schemeClr>
            </a:solidFill>
            <a:ln w="9525">
              <a:solidFill>
                <a:schemeClr val="accent4">
                  <a:lumMod val="60000"/>
                  <a:lumOff val="40000"/>
                </a:schemeClr>
              </a:solidFill>
              <a:round/>
              <a:headEnd/>
              <a:tailEnd/>
            </a:ln>
            <a:effectLst>
              <a:outerShdw blurRad="40000" dist="23000" dir="5400000" rotWithShape="0">
                <a:srgbClr val="808080">
                  <a:alpha val="34999"/>
                </a:srgbClr>
              </a:outerShdw>
            </a:effectLst>
          </p:spPr>
          <p:txBody>
            <a:bodyPr anchor="ctr"/>
            <a:lstStyle/>
            <a:p>
              <a:pPr algn="ctr">
                <a:defRPr/>
              </a:pPr>
              <a:r>
                <a:rPr lang="en-US">
                  <a:solidFill>
                    <a:sysClr val="windowText" lastClr="000000"/>
                  </a:solidFill>
                  <a:latin typeface="Calibri" pitchFamily="-105" charset="0"/>
                  <a:ea typeface="Calibri" pitchFamily="-105" charset="0"/>
                  <a:cs typeface="Calibri" pitchFamily="-105" charset="0"/>
                </a:rPr>
                <a:t>riparian</a:t>
              </a:r>
            </a:p>
            <a:p>
              <a:pPr algn="ctr">
                <a:defRPr/>
              </a:pPr>
              <a:r>
                <a:rPr lang="en-US">
                  <a:solidFill>
                    <a:sysClr val="windowText" lastClr="000000"/>
                  </a:solidFill>
                  <a:latin typeface="Calibri" pitchFamily="-105" charset="0"/>
                  <a:ea typeface="Calibri" pitchFamily="-105" charset="0"/>
                  <a:cs typeface="Calibri" pitchFamily="-105" charset="0"/>
                </a:rPr>
                <a:t>veg.</a:t>
              </a:r>
            </a:p>
          </p:txBody>
        </p:sp>
        <p:sp>
          <p:nvSpPr>
            <p:cNvPr id="13" name="Connector 30"/>
            <p:cNvSpPr>
              <a:spLocks noChangeArrowheads="1"/>
            </p:cNvSpPr>
            <p:nvPr/>
          </p:nvSpPr>
          <p:spPr bwMode="auto">
            <a:xfrm>
              <a:off x="2438400" y="1066800"/>
              <a:ext cx="2362200" cy="1295400"/>
            </a:xfrm>
            <a:prstGeom prst="flowChartConnector">
              <a:avLst/>
            </a:prstGeom>
            <a:solidFill>
              <a:schemeClr val="accent4">
                <a:lumMod val="60000"/>
                <a:lumOff val="40000"/>
              </a:schemeClr>
            </a:solidFill>
            <a:ln w="9525">
              <a:solidFill>
                <a:schemeClr val="accent4">
                  <a:lumMod val="60000"/>
                  <a:lumOff val="40000"/>
                </a:schemeClr>
              </a:solidFill>
              <a:round/>
              <a:headEnd/>
              <a:tailEnd/>
            </a:ln>
            <a:effectLst>
              <a:outerShdw blurRad="40000" dist="23000" dir="5400000" rotWithShape="0">
                <a:srgbClr val="808080">
                  <a:alpha val="34999"/>
                </a:srgbClr>
              </a:outerShdw>
            </a:effectLst>
          </p:spPr>
          <p:txBody>
            <a:bodyPr anchor="ctr"/>
            <a:lstStyle/>
            <a:p>
              <a:pPr algn="ctr">
                <a:defRPr/>
              </a:pPr>
              <a:r>
                <a:rPr lang="en-US" sz="1400" dirty="0">
                  <a:solidFill>
                    <a:sysClr val="windowText" lastClr="000000"/>
                  </a:solidFill>
                  <a:latin typeface="Calibri" pitchFamily="-105" charset="0"/>
                  <a:ea typeface="Calibri" pitchFamily="-105" charset="0"/>
                  <a:cs typeface="Calibri" pitchFamily="-105" charset="0"/>
                </a:rPr>
                <a:t>sediment&amp; wood inputs</a:t>
              </a:r>
            </a:p>
          </p:txBody>
        </p:sp>
        <p:cxnSp>
          <p:nvCxnSpPr>
            <p:cNvPr id="14" name="Elbow Connector 35"/>
            <p:cNvCxnSpPr>
              <a:cxnSpLocks noChangeShapeType="1"/>
              <a:stCxn id="8" idx="0"/>
              <a:endCxn id="6" idx="1"/>
            </p:cNvCxnSpPr>
            <p:nvPr/>
          </p:nvCxnSpPr>
          <p:spPr bwMode="auto">
            <a:xfrm rot="5400000" flipH="1" flipV="1">
              <a:off x="1219200" y="4267200"/>
              <a:ext cx="1028700" cy="952500"/>
            </a:xfrm>
            <a:prstGeom prst="bentConnector2">
              <a:avLst/>
            </a:prstGeom>
            <a:noFill/>
            <a:ln w="571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38"/>
            <p:cNvCxnSpPr>
              <a:cxnSpLocks noChangeShapeType="1"/>
              <a:stCxn id="9" idx="0"/>
              <a:endCxn id="6" idx="2"/>
            </p:cNvCxnSpPr>
            <p:nvPr/>
          </p:nvCxnSpPr>
          <p:spPr bwMode="auto">
            <a:xfrm flipH="1" flipV="1">
              <a:off x="3467100" y="4953000"/>
              <a:ext cx="344369" cy="336613"/>
            </a:xfrm>
            <a:prstGeom prst="straightConnector1">
              <a:avLst/>
            </a:prstGeom>
            <a:noFill/>
            <a:ln w="571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6" name="Shape 41"/>
            <p:cNvCxnSpPr>
              <a:cxnSpLocks noChangeShapeType="1"/>
              <a:stCxn id="10" idx="0"/>
              <a:endCxn id="6" idx="3"/>
            </p:cNvCxnSpPr>
            <p:nvPr/>
          </p:nvCxnSpPr>
          <p:spPr bwMode="auto">
            <a:xfrm rot="16200000" flipV="1">
              <a:off x="5143500" y="3810000"/>
              <a:ext cx="1028700" cy="1866900"/>
            </a:xfrm>
            <a:prstGeom prst="bentConnector2">
              <a:avLst/>
            </a:prstGeom>
            <a:noFill/>
            <a:ln w="571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7" name="Shape 43"/>
            <p:cNvCxnSpPr>
              <a:cxnSpLocks noChangeShapeType="1"/>
              <a:stCxn id="12" idx="4"/>
            </p:cNvCxnSpPr>
            <p:nvPr/>
          </p:nvCxnSpPr>
          <p:spPr bwMode="auto">
            <a:xfrm rot="5400000">
              <a:off x="5276850" y="1733550"/>
              <a:ext cx="1371600" cy="2476500"/>
            </a:xfrm>
            <a:prstGeom prst="bentConnector2">
              <a:avLst/>
            </a:prstGeom>
            <a:noFill/>
            <a:ln w="57150">
              <a:solidFill>
                <a:schemeClr val="accent4">
                  <a:lumMod val="60000"/>
                  <a:lumOff val="40000"/>
                </a:schemeClr>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45"/>
            <p:cNvCxnSpPr>
              <a:cxnSpLocks noChangeShapeType="1"/>
              <a:stCxn id="13" idx="4"/>
              <a:endCxn id="6" idx="0"/>
            </p:cNvCxnSpPr>
            <p:nvPr/>
          </p:nvCxnSpPr>
          <p:spPr bwMode="auto">
            <a:xfrm rot="5400000">
              <a:off x="2971800" y="2857500"/>
              <a:ext cx="1143000" cy="152400"/>
            </a:xfrm>
            <a:prstGeom prst="straightConnector1">
              <a:avLst/>
            </a:prstGeom>
            <a:noFill/>
            <a:ln w="57150">
              <a:solidFill>
                <a:schemeClr val="accent4">
                  <a:lumMod val="60000"/>
                  <a:lumOff val="40000"/>
                </a:schemeClr>
              </a:solidFill>
              <a:round/>
              <a:headEnd/>
              <a:tailEnd type="arrow" w="med" len="med"/>
            </a:ln>
            <a:extLst>
              <a:ext uri="{909E8E84-426E-40DD-AFC4-6F175D3DCCD1}">
                <a14:hiddenFill xmlns:a14="http://schemas.microsoft.com/office/drawing/2010/main">
                  <a:noFill/>
                </a14:hiddenFill>
              </a:ext>
            </a:extLst>
          </p:spPr>
        </p:cxnSp>
        <p:cxnSp>
          <p:nvCxnSpPr>
            <p:cNvPr id="19" name="Shape 47"/>
            <p:cNvCxnSpPr>
              <a:cxnSpLocks noChangeShapeType="1"/>
              <a:stCxn id="11" idx="4"/>
            </p:cNvCxnSpPr>
            <p:nvPr/>
          </p:nvCxnSpPr>
          <p:spPr bwMode="auto">
            <a:xfrm rot="16200000" flipH="1">
              <a:off x="1504950" y="2952750"/>
              <a:ext cx="609600" cy="800100"/>
            </a:xfrm>
            <a:prstGeom prst="bentConnector2">
              <a:avLst/>
            </a:prstGeom>
            <a:noFill/>
            <a:ln w="57150">
              <a:solidFill>
                <a:schemeClr val="accent4">
                  <a:lumMod val="60000"/>
                  <a:lumOff val="40000"/>
                </a:schemeClr>
              </a:solidFill>
              <a:round/>
              <a:headEnd/>
              <a:tailEnd type="arrow" w="med" len="med"/>
            </a:ln>
            <a:extLst>
              <a:ext uri="{909E8E84-426E-40DD-AFC4-6F175D3DCCD1}">
                <a14:hiddenFill xmlns:a14="http://schemas.microsoft.com/office/drawing/2010/main">
                  <a:noFill/>
                </a14:hiddenFill>
              </a:ext>
            </a:extLst>
          </p:spPr>
        </p:cxnSp>
        <p:sp>
          <p:nvSpPr>
            <p:cNvPr id="20" name="Connector 51"/>
            <p:cNvSpPr>
              <a:spLocks noChangeArrowheads="1"/>
            </p:cNvSpPr>
            <p:nvPr/>
          </p:nvSpPr>
          <p:spPr bwMode="auto">
            <a:xfrm>
              <a:off x="4191000" y="2209800"/>
              <a:ext cx="2514600" cy="1143000"/>
            </a:xfrm>
            <a:prstGeom prst="flowChartConnector">
              <a:avLst/>
            </a:prstGeom>
            <a:solidFill>
              <a:schemeClr val="accent2"/>
            </a:solidFill>
            <a:ln w="9525">
              <a:solidFill>
                <a:schemeClr val="accent2"/>
              </a:solidFill>
              <a:round/>
              <a:headEnd/>
              <a:tailEnd/>
            </a:ln>
            <a:effectLst>
              <a:outerShdw blurRad="40000" dist="23000" dir="5400000" rotWithShape="0">
                <a:srgbClr val="808080">
                  <a:alpha val="34999"/>
                </a:srgbClr>
              </a:outerShdw>
            </a:effectLst>
          </p:spPr>
          <p:txBody>
            <a:bodyPr anchor="ctr"/>
            <a:lstStyle/>
            <a:p>
              <a:pPr algn="ctr">
                <a:defRPr/>
              </a:pPr>
              <a:r>
                <a:rPr lang="en-US" sz="1200" dirty="0">
                  <a:solidFill>
                    <a:srgbClr val="FFFFFF"/>
                  </a:solidFill>
                  <a:latin typeface="Calibri" pitchFamily="-105" charset="0"/>
                  <a:ea typeface="Calibri" pitchFamily="-105" charset="0"/>
                  <a:cs typeface="Calibri" pitchFamily="-105" charset="0"/>
                </a:rPr>
                <a:t>flow</a:t>
              </a:r>
            </a:p>
            <a:p>
              <a:pPr algn="ctr">
                <a:defRPr/>
              </a:pPr>
              <a:r>
                <a:rPr lang="en-US" sz="1200" dirty="0">
                  <a:solidFill>
                    <a:srgbClr val="FFFFFF"/>
                  </a:solidFill>
                  <a:latin typeface="Calibri" pitchFamily="-105" charset="0"/>
                  <a:ea typeface="Calibri" pitchFamily="-105" charset="0"/>
                  <a:cs typeface="Calibri" pitchFamily="-105" charset="0"/>
                </a:rPr>
                <a:t>obstructions</a:t>
              </a:r>
            </a:p>
          </p:txBody>
        </p:sp>
        <p:cxnSp>
          <p:nvCxnSpPr>
            <p:cNvPr id="21" name="Straight Arrow Connector 53"/>
            <p:cNvCxnSpPr>
              <a:cxnSpLocks noChangeShapeType="1"/>
              <a:stCxn id="12" idx="2"/>
              <a:endCxn id="20" idx="0"/>
            </p:cNvCxnSpPr>
            <p:nvPr/>
          </p:nvCxnSpPr>
          <p:spPr bwMode="auto">
            <a:xfrm rot="10800000" flipV="1">
              <a:off x="5448300" y="1638300"/>
              <a:ext cx="571500" cy="571500"/>
            </a:xfrm>
            <a:prstGeom prst="straightConnector1">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56"/>
            <p:cNvCxnSpPr>
              <a:cxnSpLocks noChangeShapeType="1"/>
              <a:stCxn id="13" idx="6"/>
              <a:endCxn id="20" idx="0"/>
            </p:cNvCxnSpPr>
            <p:nvPr/>
          </p:nvCxnSpPr>
          <p:spPr bwMode="auto">
            <a:xfrm>
              <a:off x="4800600" y="1714500"/>
              <a:ext cx="647700" cy="495300"/>
            </a:xfrm>
            <a:prstGeom prst="straightConnector1">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58"/>
            <p:cNvCxnSpPr>
              <a:cxnSpLocks noChangeShapeType="1"/>
              <a:stCxn id="20" idx="3"/>
            </p:cNvCxnSpPr>
            <p:nvPr/>
          </p:nvCxnSpPr>
          <p:spPr bwMode="auto">
            <a:xfrm rot="5400000">
              <a:off x="4177134" y="3123079"/>
              <a:ext cx="319788" cy="444455"/>
            </a:xfrm>
            <a:prstGeom prst="straightConnector1">
              <a:avLst/>
            </a:prstGeom>
            <a:noFill/>
            <a:ln w="571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62"/>
            <p:cNvCxnSpPr>
              <a:cxnSpLocks noChangeShapeType="1"/>
              <a:stCxn id="5" idx="6"/>
              <a:endCxn id="7" idx="2"/>
            </p:cNvCxnSpPr>
            <p:nvPr/>
          </p:nvCxnSpPr>
          <p:spPr bwMode="auto">
            <a:xfrm>
              <a:off x="1447800" y="571500"/>
              <a:ext cx="304800" cy="38100"/>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64"/>
            <p:cNvCxnSpPr>
              <a:cxnSpLocks noChangeShapeType="1"/>
              <a:stCxn id="5" idx="4"/>
              <a:endCxn id="11" idx="0"/>
            </p:cNvCxnSpPr>
            <p:nvPr/>
          </p:nvCxnSpPr>
          <p:spPr bwMode="auto">
            <a:xfrm rot="16200000" flipH="1">
              <a:off x="762000" y="1104900"/>
              <a:ext cx="609600" cy="685800"/>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66"/>
            <p:cNvCxnSpPr>
              <a:cxnSpLocks noChangeShapeType="1"/>
              <a:stCxn id="5" idx="5"/>
              <a:endCxn id="13" idx="2"/>
            </p:cNvCxnSpPr>
            <p:nvPr/>
          </p:nvCxnSpPr>
          <p:spPr bwMode="auto">
            <a:xfrm rot="16200000" flipH="1">
              <a:off x="1467643" y="743743"/>
              <a:ext cx="738888" cy="1202625"/>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cxnSp>
          <p:nvCxnSpPr>
            <p:cNvPr id="27" name="Straight Arrow Connector 68"/>
            <p:cNvCxnSpPr>
              <a:cxnSpLocks noChangeShapeType="1"/>
              <a:stCxn id="7" idx="6"/>
              <a:endCxn id="13" idx="0"/>
            </p:cNvCxnSpPr>
            <p:nvPr/>
          </p:nvCxnSpPr>
          <p:spPr bwMode="auto">
            <a:xfrm>
              <a:off x="3429000" y="609600"/>
              <a:ext cx="190500" cy="457200"/>
            </a:xfrm>
            <a:prstGeom prst="straightConnector1">
              <a:avLst/>
            </a:prstGeom>
            <a:noFill/>
            <a:ln w="57150">
              <a:solidFill>
                <a:schemeClr val="bg1">
                  <a:lumMod val="75000"/>
                </a:schemeClr>
              </a:solidFill>
              <a:round/>
              <a:headEnd/>
              <a:tailEnd type="arrow" w="med" len="med"/>
            </a:ln>
            <a:extLst>
              <a:ext uri="{909E8E84-426E-40DD-AFC4-6F175D3DCCD1}">
                <a14:hiddenFill xmlns:a14="http://schemas.microsoft.com/office/drawing/2010/main">
                  <a:noFill/>
                </a14:hiddenFill>
              </a:ext>
            </a:extLst>
          </p:spPr>
        </p:cxnSp>
        <p:sp>
          <p:nvSpPr>
            <p:cNvPr id="28" name="Up-Down Arrow 69"/>
            <p:cNvSpPr>
              <a:spLocks noChangeArrowheads="1"/>
            </p:cNvSpPr>
            <p:nvPr/>
          </p:nvSpPr>
          <p:spPr bwMode="auto">
            <a:xfrm>
              <a:off x="8382000" y="990600"/>
              <a:ext cx="762000" cy="5486400"/>
            </a:xfrm>
            <a:prstGeom prst="upDownArrow">
              <a:avLst>
                <a:gd name="adj1" fmla="val 50000"/>
                <a:gd name="adj2" fmla="val 50000"/>
              </a:avLst>
            </a:prstGeom>
            <a:gradFill rotWithShape="1">
              <a:gsLst>
                <a:gs pos="11000">
                  <a:schemeClr val="accent4">
                    <a:lumMod val="60000"/>
                    <a:lumOff val="40000"/>
                  </a:schemeClr>
                </a:gs>
                <a:gs pos="52000">
                  <a:schemeClr val="accent2"/>
                </a:gs>
                <a:gs pos="89000">
                  <a:schemeClr val="accent1"/>
                </a:gs>
              </a:gsLst>
              <a:lin ang="5400000"/>
            </a:gradFill>
            <a:ln w="9525">
              <a:solidFill>
                <a:schemeClr val="tx1"/>
              </a:solidFill>
              <a:round/>
              <a:headEnd/>
              <a:tailEnd/>
            </a:ln>
          </p:spPr>
          <p:txBody>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endParaRPr lang="en-US" altLang="en-US"/>
            </a:p>
          </p:txBody>
        </p:sp>
        <p:sp>
          <p:nvSpPr>
            <p:cNvPr id="29" name="TextBox 70"/>
            <p:cNvSpPr txBox="1">
              <a:spLocks noChangeArrowheads="1"/>
            </p:cNvSpPr>
            <p:nvPr/>
          </p:nvSpPr>
          <p:spPr bwMode="auto">
            <a:xfrm rot="16200000">
              <a:off x="8367463" y="1167263"/>
              <a:ext cx="795538" cy="59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r>
                <a:rPr lang="en-US" altLang="en-US" sz="1600">
                  <a:latin typeface="Calibri" panose="020F0502020204030204" pitchFamily="34" charset="0"/>
                </a:rPr>
                <a:t>fast</a:t>
              </a:r>
            </a:p>
          </p:txBody>
        </p:sp>
        <p:sp>
          <p:nvSpPr>
            <p:cNvPr id="30" name="TextBox 71"/>
            <p:cNvSpPr txBox="1">
              <a:spLocks noChangeArrowheads="1"/>
            </p:cNvSpPr>
            <p:nvPr/>
          </p:nvSpPr>
          <p:spPr bwMode="auto">
            <a:xfrm rot="16200000">
              <a:off x="8302823" y="5641566"/>
              <a:ext cx="924814" cy="59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r>
                <a:rPr lang="en-US" altLang="en-US" sz="1600" dirty="0">
                  <a:latin typeface="Calibri" panose="020F0502020204030204" pitchFamily="34" charset="0"/>
                </a:rPr>
                <a:t>slow</a:t>
              </a:r>
            </a:p>
          </p:txBody>
        </p:sp>
        <p:sp>
          <p:nvSpPr>
            <p:cNvPr id="31" name="TextBox 72"/>
            <p:cNvSpPr txBox="1">
              <a:spLocks noChangeArrowheads="1"/>
            </p:cNvSpPr>
            <p:nvPr/>
          </p:nvSpPr>
          <p:spPr bwMode="auto">
            <a:xfrm rot="16200000">
              <a:off x="7619025" y="3434938"/>
              <a:ext cx="2283482" cy="59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r>
                <a:rPr lang="en-US" altLang="en-US" sz="1600" dirty="0">
                  <a:latin typeface="Calibri" panose="020F0502020204030204" pitchFamily="34" charset="0"/>
                </a:rPr>
                <a:t>rate of change</a:t>
              </a:r>
            </a:p>
          </p:txBody>
        </p:sp>
      </p:grpSp>
    </p:spTree>
    <p:extLst>
      <p:ext uri="{BB962C8B-B14F-4D97-AF65-F5344CB8AC3E}">
        <p14:creationId xmlns:p14="http://schemas.microsoft.com/office/powerpoint/2010/main" val="3343525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79" y="0"/>
            <a:ext cx="7886700" cy="1325563"/>
          </a:xfrm>
        </p:spPr>
        <p:txBody>
          <a:bodyPr/>
          <a:lstStyle/>
          <a:p>
            <a:r>
              <a:rPr lang="en-US" dirty="0" smtClean="0"/>
              <a:t>Large woody debris</a:t>
            </a:r>
            <a:endParaRPr lang="en-US" dirty="0"/>
          </a:p>
        </p:txBody>
      </p:sp>
      <p:sp>
        <p:nvSpPr>
          <p:cNvPr id="3" name="Content Placeholder 2"/>
          <p:cNvSpPr>
            <a:spLocks noGrp="1"/>
          </p:cNvSpPr>
          <p:nvPr>
            <p:ph idx="1"/>
          </p:nvPr>
        </p:nvSpPr>
        <p:spPr>
          <a:xfrm>
            <a:off x="255001" y="1090839"/>
            <a:ext cx="4433207" cy="5545137"/>
          </a:xfrm>
        </p:spPr>
        <p:txBody>
          <a:bodyPr>
            <a:normAutofit fontScale="92500"/>
          </a:bodyPr>
          <a:lstStyle/>
          <a:p>
            <a:pPr marL="0" indent="0">
              <a:buNone/>
            </a:pPr>
            <a:r>
              <a:rPr lang="en-US" dirty="0" smtClean="0"/>
              <a:t>With the loss of stable large woody debris:</a:t>
            </a:r>
          </a:p>
          <a:p>
            <a:pPr lvl="1"/>
            <a:r>
              <a:rPr lang="en-US" dirty="0" smtClean="0"/>
              <a:t>Less stable islands in the river</a:t>
            </a:r>
          </a:p>
          <a:p>
            <a:pPr lvl="2"/>
            <a:r>
              <a:rPr lang="en-US" dirty="0" smtClean="0"/>
              <a:t>Floodplain has less stable island hard points incorporated in, which reduces floodplain bio-diversity</a:t>
            </a:r>
          </a:p>
          <a:p>
            <a:pPr lvl="1"/>
            <a:r>
              <a:rPr lang="en-US" dirty="0" smtClean="0"/>
              <a:t>Rivers tend to be single channel meandering or braided rather than anastomosing</a:t>
            </a:r>
          </a:p>
          <a:p>
            <a:pPr lvl="1"/>
            <a:r>
              <a:rPr lang="en-US" dirty="0" smtClean="0"/>
              <a:t>Loss of sediment storage in bars created by LWD</a:t>
            </a:r>
          </a:p>
          <a:p>
            <a:pPr lvl="1"/>
            <a:r>
              <a:rPr lang="en-US" dirty="0" smtClean="0"/>
              <a:t>More rapid movement of sediment downstream</a:t>
            </a:r>
          </a:p>
          <a:p>
            <a:pPr lvl="1"/>
            <a:r>
              <a:rPr lang="en-US" dirty="0" smtClean="0"/>
              <a:t>Enhanced erosion of the bed due to sediment storage loss</a:t>
            </a:r>
          </a:p>
          <a:p>
            <a:pPr lvl="1"/>
            <a:endParaRPr lang="en-US" dirty="0"/>
          </a:p>
        </p:txBody>
      </p:sp>
      <p:pic>
        <p:nvPicPr>
          <p:cNvPr id="5" name="Picture 4"/>
          <p:cNvPicPr>
            <a:picLocks noChangeAspect="1"/>
          </p:cNvPicPr>
          <p:nvPr/>
        </p:nvPicPr>
        <p:blipFill>
          <a:blip r:embed="rId2"/>
          <a:stretch>
            <a:fillRect/>
          </a:stretch>
        </p:blipFill>
        <p:spPr>
          <a:xfrm>
            <a:off x="5060364" y="898070"/>
            <a:ext cx="3386271" cy="2565175"/>
          </a:xfrm>
          <a:prstGeom prst="rect">
            <a:avLst/>
          </a:prstGeom>
        </p:spPr>
      </p:pic>
      <p:pic>
        <p:nvPicPr>
          <p:cNvPr id="6" name="Picture 5"/>
          <p:cNvPicPr>
            <a:picLocks noChangeAspect="1"/>
          </p:cNvPicPr>
          <p:nvPr/>
        </p:nvPicPr>
        <p:blipFill>
          <a:blip r:embed="rId3"/>
          <a:stretch>
            <a:fillRect/>
          </a:stretch>
        </p:blipFill>
        <p:spPr>
          <a:xfrm>
            <a:off x="5060364" y="3701595"/>
            <a:ext cx="3446576" cy="2705782"/>
          </a:xfrm>
          <a:prstGeom prst="rect">
            <a:avLst/>
          </a:prstGeom>
        </p:spPr>
      </p:pic>
    </p:spTree>
    <p:extLst>
      <p:ext uri="{BB962C8B-B14F-4D97-AF65-F5344CB8AC3E}">
        <p14:creationId xmlns:p14="http://schemas.microsoft.com/office/powerpoint/2010/main" val="104750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80974"/>
            <a:ext cx="7886700" cy="1325563"/>
          </a:xfrm>
        </p:spPr>
        <p:txBody>
          <a:bodyPr/>
          <a:lstStyle/>
          <a:p>
            <a:r>
              <a:rPr lang="en-US" dirty="0" smtClean="0"/>
              <a:t>Case studies</a:t>
            </a:r>
            <a:endParaRPr lang="en-US" dirty="0"/>
          </a:p>
        </p:txBody>
      </p:sp>
      <p:sp>
        <p:nvSpPr>
          <p:cNvPr id="3" name="Content Placeholder 2"/>
          <p:cNvSpPr>
            <a:spLocks noGrp="1"/>
          </p:cNvSpPr>
          <p:nvPr>
            <p:ph idx="1"/>
          </p:nvPr>
        </p:nvSpPr>
        <p:spPr>
          <a:xfrm>
            <a:off x="628650" y="1629682"/>
            <a:ext cx="7886700" cy="4351338"/>
          </a:xfrm>
        </p:spPr>
        <p:txBody>
          <a:bodyPr>
            <a:normAutofit lnSpcReduction="10000"/>
          </a:bodyPr>
          <a:lstStyle/>
          <a:p>
            <a:pPr marL="0" indent="0">
              <a:buNone/>
            </a:pPr>
            <a:r>
              <a:rPr lang="en-US" dirty="0" smtClean="0"/>
              <a:t>Long term, geologic disturbances:</a:t>
            </a:r>
            <a:endParaRPr lang="en-US" dirty="0" smtClean="0"/>
          </a:p>
          <a:p>
            <a:r>
              <a:rPr lang="en-US" dirty="0" smtClean="0"/>
              <a:t>Big </a:t>
            </a:r>
            <a:r>
              <a:rPr lang="en-US" dirty="0"/>
              <a:t>Sheep Creek – Rivers &amp; Tectonics</a:t>
            </a:r>
          </a:p>
          <a:p>
            <a:r>
              <a:rPr lang="en-US" dirty="0" smtClean="0"/>
              <a:t>Clearwater River – Rivers &amp; Global Climate Cycles &amp; Mountain Building</a:t>
            </a:r>
          </a:p>
          <a:p>
            <a:endParaRPr lang="en-US" dirty="0"/>
          </a:p>
          <a:p>
            <a:pPr marL="0" indent="0">
              <a:buNone/>
            </a:pPr>
            <a:r>
              <a:rPr lang="en-US" dirty="0" smtClean="0"/>
              <a:t>The realm of land use interactions:</a:t>
            </a:r>
          </a:p>
          <a:p>
            <a:r>
              <a:rPr lang="en-US" dirty="0" smtClean="0">
                <a:solidFill>
                  <a:srgbClr val="C00000"/>
                </a:solidFill>
              </a:rPr>
              <a:t>Skokomish River – Rivers &amp; Lithology &amp; Land Use</a:t>
            </a:r>
          </a:p>
          <a:p>
            <a:r>
              <a:rPr lang="en-US" dirty="0" smtClean="0">
                <a:solidFill>
                  <a:srgbClr val="C00000"/>
                </a:solidFill>
              </a:rPr>
              <a:t>NF Skokomish River – Rivers &amp; Dams</a:t>
            </a:r>
          </a:p>
          <a:p>
            <a:r>
              <a:rPr lang="en-US" dirty="0" smtClean="0">
                <a:solidFill>
                  <a:srgbClr val="C00000"/>
                </a:solidFill>
              </a:rPr>
              <a:t>Seattle Urban Streams – Rivers &amp; Land Use</a:t>
            </a:r>
          </a:p>
        </p:txBody>
      </p:sp>
    </p:spTree>
    <p:extLst>
      <p:ext uri="{BB962C8B-B14F-4D97-AF65-F5344CB8AC3E}">
        <p14:creationId xmlns:p14="http://schemas.microsoft.com/office/powerpoint/2010/main" val="1123373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64" y="0"/>
            <a:ext cx="7886700" cy="1325563"/>
          </a:xfrm>
        </p:spPr>
        <p:txBody>
          <a:bodyPr/>
          <a:lstStyle/>
          <a:p>
            <a:r>
              <a:rPr lang="en-US" dirty="0" smtClean="0"/>
              <a:t>Skokomish River</a:t>
            </a:r>
            <a:endParaRPr lang="en-US" dirty="0"/>
          </a:p>
        </p:txBody>
      </p:sp>
      <p:sp>
        <p:nvSpPr>
          <p:cNvPr id="3" name="Content Placeholder 2"/>
          <p:cNvSpPr>
            <a:spLocks noGrp="1"/>
          </p:cNvSpPr>
          <p:nvPr>
            <p:ph idx="1"/>
          </p:nvPr>
        </p:nvSpPr>
        <p:spPr>
          <a:xfrm>
            <a:off x="279400" y="4749799"/>
            <a:ext cx="8235950" cy="1427163"/>
          </a:xfrm>
        </p:spPr>
        <p:txBody>
          <a:bodyPr/>
          <a:lstStyle/>
          <a:p>
            <a:pPr marL="0" indent="0">
              <a:buNone/>
            </a:pPr>
            <a:r>
              <a:rPr lang="en-US" dirty="0" smtClean="0"/>
              <a:t>Upper basin deforested in late 1800’s through present</a:t>
            </a:r>
          </a:p>
          <a:p>
            <a:pPr marL="0" indent="0">
              <a:buNone/>
            </a:pPr>
            <a:r>
              <a:rPr lang="en-US" dirty="0" smtClean="0"/>
              <a:t>Underlain by loose and large till deposits</a:t>
            </a:r>
            <a:endParaRPr lang="en-US" dirty="0"/>
          </a:p>
        </p:txBody>
      </p:sp>
      <p:pic>
        <p:nvPicPr>
          <p:cNvPr id="1026" name="Picture 2" descr="http://wa.water.usgs.gov/data/realtime/adr/interactive/maps/station_thumbs/i120615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0" y="361649"/>
            <a:ext cx="5962650" cy="426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29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86564"/>
            <a:ext cx="7886700" cy="1325563"/>
          </a:xfrm>
        </p:spPr>
        <p:txBody>
          <a:bodyPr/>
          <a:lstStyle/>
          <a:p>
            <a:r>
              <a:rPr lang="en-US" dirty="0" smtClean="0"/>
              <a:t>Skokomish River</a:t>
            </a:r>
            <a:endParaRPr lang="en-US" dirty="0"/>
          </a:p>
        </p:txBody>
      </p:sp>
      <p:sp>
        <p:nvSpPr>
          <p:cNvPr id="3" name="Content Placeholder 2"/>
          <p:cNvSpPr>
            <a:spLocks noGrp="1"/>
          </p:cNvSpPr>
          <p:nvPr>
            <p:ph idx="1"/>
          </p:nvPr>
        </p:nvSpPr>
        <p:spPr>
          <a:xfrm>
            <a:off x="228600" y="1138999"/>
            <a:ext cx="3162300" cy="5037964"/>
          </a:xfrm>
        </p:spPr>
        <p:txBody>
          <a:bodyPr/>
          <a:lstStyle/>
          <a:p>
            <a:pPr marL="0" indent="0">
              <a:buNone/>
            </a:pPr>
            <a:r>
              <a:rPr lang="en-US" dirty="0" smtClean="0"/>
              <a:t>So what happened?</a:t>
            </a:r>
          </a:p>
          <a:p>
            <a:endParaRPr lang="en-US" dirty="0"/>
          </a:p>
          <a:p>
            <a:r>
              <a:rPr lang="en-US" dirty="0" smtClean="0"/>
              <a:t>Logging?</a:t>
            </a:r>
          </a:p>
          <a:p>
            <a:endParaRPr lang="en-US" dirty="0"/>
          </a:p>
          <a:p>
            <a:endParaRPr lang="en-US" dirty="0" smtClean="0"/>
          </a:p>
          <a:p>
            <a:r>
              <a:rPr lang="en-US" dirty="0" smtClean="0"/>
              <a:t>Till as “bedrock”?</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38" y="2544149"/>
            <a:ext cx="5470862" cy="32916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66947" y="1498261"/>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266947" y="1498261"/>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6" name="Rectangle 5"/>
          <p:cNvSpPr/>
          <p:nvPr/>
        </p:nvSpPr>
        <p:spPr>
          <a:xfrm>
            <a:off x="4266947" y="1498261"/>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2599035"/>
            <a:ext cx="2374900" cy="461665"/>
          </a:xfrm>
          <a:prstGeom prst="rect">
            <a:avLst/>
          </a:prstGeom>
          <a:noFill/>
        </p:spPr>
        <p:txBody>
          <a:bodyPr wrap="square" rtlCol="0">
            <a:spAutoFit/>
          </a:bodyPr>
          <a:lstStyle/>
          <a:p>
            <a:r>
              <a:rPr lang="en-US" sz="2400" dirty="0" smtClean="0">
                <a:solidFill>
                  <a:srgbClr val="C00000"/>
                </a:solidFill>
              </a:rPr>
              <a:t>Increased </a:t>
            </a:r>
            <a:r>
              <a:rPr lang="en-US" sz="2400" i="1" dirty="0" smtClean="0">
                <a:solidFill>
                  <a:srgbClr val="C00000"/>
                </a:solidFill>
              </a:rPr>
              <a:t>Q</a:t>
            </a:r>
            <a:r>
              <a:rPr lang="en-US" sz="2400" i="1" baseline="-25000" dirty="0" smtClean="0">
                <a:solidFill>
                  <a:srgbClr val="C00000"/>
                </a:solidFill>
              </a:rPr>
              <a:t>s</a:t>
            </a:r>
            <a:endParaRPr lang="en-US" sz="2400" i="1" baseline="-25000" dirty="0">
              <a:solidFill>
                <a:srgbClr val="C00000"/>
              </a:solidFill>
            </a:endParaRPr>
          </a:p>
        </p:txBody>
      </p:sp>
      <p:sp>
        <p:nvSpPr>
          <p:cNvPr id="9" name="TextBox 8"/>
          <p:cNvSpPr txBox="1"/>
          <p:nvPr/>
        </p:nvSpPr>
        <p:spPr>
          <a:xfrm>
            <a:off x="762000" y="4059071"/>
            <a:ext cx="2374900" cy="461665"/>
          </a:xfrm>
          <a:prstGeom prst="rect">
            <a:avLst/>
          </a:prstGeom>
          <a:noFill/>
        </p:spPr>
        <p:txBody>
          <a:bodyPr wrap="square" rtlCol="0">
            <a:spAutoFit/>
          </a:bodyPr>
          <a:lstStyle/>
          <a:p>
            <a:r>
              <a:rPr lang="en-US" sz="2400" dirty="0" smtClean="0">
                <a:solidFill>
                  <a:srgbClr val="C00000"/>
                </a:solidFill>
              </a:rPr>
              <a:t>Increased </a:t>
            </a:r>
            <a:r>
              <a:rPr lang="en-US" sz="2400" i="1" dirty="0" smtClean="0">
                <a:solidFill>
                  <a:srgbClr val="C00000"/>
                </a:solidFill>
              </a:rPr>
              <a:t>Q</a:t>
            </a:r>
            <a:r>
              <a:rPr lang="en-US" sz="2400" i="1" baseline="-25000" dirty="0" smtClean="0">
                <a:solidFill>
                  <a:srgbClr val="C00000"/>
                </a:solidFill>
              </a:rPr>
              <a:t>s</a:t>
            </a:r>
            <a:endParaRPr lang="en-US" sz="2400" i="1" baseline="-25000" dirty="0">
              <a:solidFill>
                <a:srgbClr val="C00000"/>
              </a:solidFill>
            </a:endParaRPr>
          </a:p>
        </p:txBody>
      </p:sp>
      <p:sp>
        <p:nvSpPr>
          <p:cNvPr id="10" name="TextBox 9"/>
          <p:cNvSpPr txBox="1"/>
          <p:nvPr/>
        </p:nvSpPr>
        <p:spPr>
          <a:xfrm>
            <a:off x="469900" y="5257800"/>
            <a:ext cx="3797047" cy="646331"/>
          </a:xfrm>
          <a:prstGeom prst="rect">
            <a:avLst/>
          </a:prstGeom>
          <a:noFill/>
        </p:spPr>
        <p:txBody>
          <a:bodyPr wrap="square" rtlCol="0">
            <a:spAutoFit/>
          </a:bodyPr>
          <a:lstStyle/>
          <a:p>
            <a:r>
              <a:rPr lang="en-US" sz="3600" dirty="0" smtClean="0">
                <a:solidFill>
                  <a:schemeClr val="accent2"/>
                </a:solidFill>
              </a:rPr>
              <a:t>→ Aggradation!</a:t>
            </a:r>
            <a:endParaRPr lang="en-US" sz="3600" dirty="0">
              <a:solidFill>
                <a:schemeClr val="accent2"/>
              </a:solidFill>
            </a:endParaRPr>
          </a:p>
        </p:txBody>
      </p:sp>
    </p:spTree>
    <p:extLst>
      <p:ext uri="{BB962C8B-B14F-4D97-AF65-F5344CB8AC3E}">
        <p14:creationId xmlns:p14="http://schemas.microsoft.com/office/powerpoint/2010/main" val="2528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17474"/>
            <a:ext cx="7886700" cy="1325563"/>
          </a:xfrm>
        </p:spPr>
        <p:txBody>
          <a:bodyPr/>
          <a:lstStyle/>
          <a:p>
            <a:r>
              <a:rPr lang="en-US" dirty="0" smtClean="0"/>
              <a:t>Skokomish River</a:t>
            </a:r>
            <a:endParaRPr lang="en-US" dirty="0"/>
          </a:p>
        </p:txBody>
      </p:sp>
      <p:pic>
        <p:nvPicPr>
          <p:cNvPr id="4" name="Content Placeholder 3" descr="Google Earth Pro"/>
          <p:cNvPicPr>
            <a:picLocks noGrp="1" noChangeAspect="1"/>
          </p:cNvPicPr>
          <p:nvPr>
            <p:ph idx="1"/>
          </p:nvPr>
        </p:nvPicPr>
        <p:blipFill rotWithShape="1">
          <a:blip r:embed="rId2">
            <a:extLst>
              <a:ext uri="{28A0092B-C50C-407E-A947-70E740481C1C}">
                <a14:useLocalDpi xmlns:a14="http://schemas.microsoft.com/office/drawing/2010/main" val="0"/>
              </a:ext>
            </a:extLst>
          </a:blip>
          <a:srcRect l="19124" t="11586" r="639" b="5331"/>
          <a:stretch/>
        </p:blipFill>
        <p:spPr>
          <a:xfrm>
            <a:off x="698500" y="1422400"/>
            <a:ext cx="8178800" cy="4559300"/>
          </a:xfrm>
        </p:spPr>
      </p:pic>
      <p:sp>
        <p:nvSpPr>
          <p:cNvPr id="5" name="TextBox 4"/>
          <p:cNvSpPr txBox="1"/>
          <p:nvPr/>
        </p:nvSpPr>
        <p:spPr>
          <a:xfrm>
            <a:off x="3663588" y="1587500"/>
            <a:ext cx="2775312" cy="369332"/>
          </a:xfrm>
          <a:prstGeom prst="rect">
            <a:avLst/>
          </a:prstGeom>
          <a:noFill/>
        </p:spPr>
        <p:txBody>
          <a:bodyPr wrap="none" rtlCol="0">
            <a:spAutoFit/>
          </a:bodyPr>
          <a:lstStyle/>
          <a:p>
            <a:r>
              <a:rPr lang="en-US" dirty="0" smtClean="0"/>
              <a:t>Bare hillslopes from logging</a:t>
            </a:r>
            <a:endParaRPr lang="en-US" dirty="0"/>
          </a:p>
        </p:txBody>
      </p:sp>
      <p:sp>
        <p:nvSpPr>
          <p:cNvPr id="6" name="TextBox 5"/>
          <p:cNvSpPr txBox="1"/>
          <p:nvPr/>
        </p:nvSpPr>
        <p:spPr>
          <a:xfrm>
            <a:off x="990600" y="2374900"/>
            <a:ext cx="1790362" cy="369332"/>
          </a:xfrm>
          <a:prstGeom prst="rect">
            <a:avLst/>
          </a:prstGeom>
          <a:noFill/>
        </p:spPr>
        <p:txBody>
          <a:bodyPr wrap="none" rtlCol="0">
            <a:spAutoFit/>
          </a:bodyPr>
          <a:lstStyle/>
          <a:p>
            <a:r>
              <a:rPr lang="en-US" dirty="0" smtClean="0">
                <a:solidFill>
                  <a:schemeClr val="bg1"/>
                </a:solidFill>
              </a:rPr>
              <a:t>Glacial sediment</a:t>
            </a:r>
            <a:endParaRPr lang="en-US" dirty="0">
              <a:solidFill>
                <a:schemeClr val="bg1"/>
              </a:solidFill>
            </a:endParaRPr>
          </a:p>
        </p:txBody>
      </p:sp>
      <p:sp>
        <p:nvSpPr>
          <p:cNvPr id="7" name="TextBox 6"/>
          <p:cNvSpPr txBox="1"/>
          <p:nvPr/>
        </p:nvSpPr>
        <p:spPr>
          <a:xfrm>
            <a:off x="4584700" y="5067300"/>
            <a:ext cx="3748527" cy="369332"/>
          </a:xfrm>
          <a:prstGeom prst="rect">
            <a:avLst/>
          </a:prstGeom>
          <a:noFill/>
        </p:spPr>
        <p:txBody>
          <a:bodyPr wrap="none" rtlCol="0">
            <a:spAutoFit/>
          </a:bodyPr>
          <a:lstStyle/>
          <a:p>
            <a:r>
              <a:rPr lang="en-US" dirty="0" smtClean="0">
                <a:solidFill>
                  <a:schemeClr val="bg1"/>
                </a:solidFill>
              </a:rPr>
              <a:t>Dry river from excessive aggradation!!</a:t>
            </a:r>
            <a:endParaRPr lang="en-US" dirty="0">
              <a:solidFill>
                <a:schemeClr val="bg1"/>
              </a:solidFill>
            </a:endParaRPr>
          </a:p>
        </p:txBody>
      </p:sp>
    </p:spTree>
    <p:extLst>
      <p:ext uri="{BB962C8B-B14F-4D97-AF65-F5344CB8AC3E}">
        <p14:creationId xmlns:p14="http://schemas.microsoft.com/office/powerpoint/2010/main" val="595823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193674"/>
            <a:ext cx="7886700" cy="1325563"/>
          </a:xfrm>
        </p:spPr>
        <p:txBody>
          <a:bodyPr/>
          <a:lstStyle/>
          <a:p>
            <a:r>
              <a:rPr lang="en-US" dirty="0" smtClean="0"/>
              <a:t>Skokomish River</a:t>
            </a:r>
            <a:endParaRPr lang="en-US" dirty="0"/>
          </a:p>
        </p:txBody>
      </p:sp>
      <p:sp>
        <p:nvSpPr>
          <p:cNvPr id="3" name="Content Placeholder 2"/>
          <p:cNvSpPr>
            <a:spLocks noGrp="1"/>
          </p:cNvSpPr>
          <p:nvPr>
            <p:ph idx="1"/>
          </p:nvPr>
        </p:nvSpPr>
        <p:spPr>
          <a:xfrm>
            <a:off x="641350" y="5165725"/>
            <a:ext cx="7886700" cy="1374775"/>
          </a:xfrm>
        </p:spPr>
        <p:txBody>
          <a:bodyPr>
            <a:normAutofit fontScale="92500"/>
          </a:bodyPr>
          <a:lstStyle/>
          <a:p>
            <a:pPr marL="0" indent="0">
              <a:buNone/>
            </a:pPr>
            <a:r>
              <a:rPr lang="en-US" dirty="0" smtClean="0"/>
              <a:t>Elevated river beds mean bankfull is easier to reach and overtop…it also means the river wants to avulse into the lower elevation floodplains…where people live!</a:t>
            </a:r>
            <a:endParaRPr lang="en-US" dirty="0"/>
          </a:p>
        </p:txBody>
      </p:sp>
      <p:pic>
        <p:nvPicPr>
          <p:cNvPr id="4" name="Picture 3" descr="salmon_on_road.jpg                                             000AD307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850" y="800061"/>
            <a:ext cx="5981700" cy="4271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82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206374"/>
            <a:ext cx="7886700" cy="1325563"/>
          </a:xfrm>
        </p:spPr>
        <p:txBody>
          <a:bodyPr/>
          <a:lstStyle/>
          <a:p>
            <a:r>
              <a:rPr lang="en-US" dirty="0" smtClean="0"/>
              <a:t>Skokomish River</a:t>
            </a:r>
            <a:endParaRPr lang="en-US" dirty="0"/>
          </a:p>
        </p:txBody>
      </p:sp>
      <p:pic>
        <p:nvPicPr>
          <p:cNvPr id="4" name="Content Placeholder 3" descr="Stover and Montgomery 2001 Channel change and floo.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6328" t="14686" r="9903" b="3655"/>
          <a:stretch/>
        </p:blipFill>
        <p:spPr>
          <a:xfrm>
            <a:off x="1295400" y="888999"/>
            <a:ext cx="6565900" cy="4526493"/>
          </a:xfrm>
        </p:spPr>
      </p:pic>
      <p:sp>
        <p:nvSpPr>
          <p:cNvPr id="5" name="TextBox 4"/>
          <p:cNvSpPr txBox="1"/>
          <p:nvPr/>
        </p:nvSpPr>
        <p:spPr>
          <a:xfrm>
            <a:off x="387350" y="5415492"/>
            <a:ext cx="8382000" cy="923330"/>
          </a:xfrm>
          <a:prstGeom prst="rect">
            <a:avLst/>
          </a:prstGeom>
          <a:noFill/>
        </p:spPr>
        <p:txBody>
          <a:bodyPr wrap="square" rtlCol="0">
            <a:spAutoFit/>
          </a:bodyPr>
          <a:lstStyle/>
          <a:p>
            <a:r>
              <a:rPr lang="en-US" dirty="0" smtClean="0"/>
              <a:t>As sediment supply &amp; flux (Q</a:t>
            </a:r>
            <a:r>
              <a:rPr lang="en-US" baseline="-25000" dirty="0" smtClean="0"/>
              <a:t>s</a:t>
            </a:r>
            <a:r>
              <a:rPr lang="en-US" dirty="0" smtClean="0"/>
              <a:t>) increased, it was left on the bed of the river, building up the channel. Further confinement of the channel caused all the build up to localize, exacerbating the problem.</a:t>
            </a:r>
            <a:endParaRPr lang="en-US" dirty="0"/>
          </a:p>
        </p:txBody>
      </p:sp>
      <p:sp>
        <p:nvSpPr>
          <p:cNvPr id="6" name="TextBox 5"/>
          <p:cNvSpPr txBox="1"/>
          <p:nvPr/>
        </p:nvSpPr>
        <p:spPr>
          <a:xfrm>
            <a:off x="6108104" y="6477993"/>
            <a:ext cx="3035896" cy="369332"/>
          </a:xfrm>
          <a:prstGeom prst="rect">
            <a:avLst/>
          </a:prstGeom>
          <a:noFill/>
        </p:spPr>
        <p:txBody>
          <a:bodyPr wrap="none" rtlCol="0">
            <a:spAutoFit/>
          </a:bodyPr>
          <a:lstStyle/>
          <a:p>
            <a:r>
              <a:rPr lang="en-US" dirty="0" smtClean="0"/>
              <a:t>Stover and Montgomery, 2001</a:t>
            </a:r>
            <a:endParaRPr lang="en-US" dirty="0"/>
          </a:p>
        </p:txBody>
      </p:sp>
    </p:spTree>
    <p:extLst>
      <p:ext uri="{BB962C8B-B14F-4D97-AF65-F5344CB8AC3E}">
        <p14:creationId xmlns:p14="http://schemas.microsoft.com/office/powerpoint/2010/main" val="4190624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206374"/>
            <a:ext cx="7886700" cy="1325563"/>
          </a:xfrm>
        </p:spPr>
        <p:txBody>
          <a:bodyPr/>
          <a:lstStyle/>
          <a:p>
            <a:r>
              <a:rPr lang="en-US" dirty="0" smtClean="0"/>
              <a:t>Skokomish River</a:t>
            </a:r>
            <a:endParaRPr lang="en-US" dirty="0"/>
          </a:p>
        </p:txBody>
      </p:sp>
      <p:pic>
        <p:nvPicPr>
          <p:cNvPr id="5" name="Content Placeholder 4" descr="Stover and Montgomery 2001 Channel change and floo.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5362" t="15283" r="8294" b="6347"/>
          <a:stretch/>
        </p:blipFill>
        <p:spPr>
          <a:xfrm>
            <a:off x="234950" y="1879599"/>
            <a:ext cx="5711704" cy="3632201"/>
          </a:xfrm>
        </p:spPr>
      </p:pic>
      <p:graphicFrame>
        <p:nvGraphicFramePr>
          <p:cNvPr id="6" name="Chart 5"/>
          <p:cNvGraphicFramePr>
            <a:graphicFrameLocks/>
          </p:cNvGraphicFramePr>
          <p:nvPr>
            <p:extLst>
              <p:ext uri="{D42A27DB-BD31-4B8C-83A1-F6EECF244321}">
                <p14:modId xmlns:p14="http://schemas.microsoft.com/office/powerpoint/2010/main" val="3027174022"/>
              </p:ext>
            </p:extLst>
          </p:nvPr>
        </p:nvGraphicFramePr>
        <p:xfrm>
          <a:off x="3962401" y="209320"/>
          <a:ext cx="3200399" cy="419281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74650" y="5562600"/>
            <a:ext cx="8382000" cy="923330"/>
          </a:xfrm>
          <a:prstGeom prst="rect">
            <a:avLst/>
          </a:prstGeom>
          <a:noFill/>
        </p:spPr>
        <p:txBody>
          <a:bodyPr wrap="square" rtlCol="0">
            <a:spAutoFit/>
          </a:bodyPr>
          <a:lstStyle/>
          <a:p>
            <a:r>
              <a:rPr lang="en-US" dirty="0" smtClean="0"/>
              <a:t>At the same place where the bed built up, we see directly how floods of the same size start to reach higher and higher, overtopping the bank more often and creating more damage.</a:t>
            </a:r>
            <a:endParaRPr lang="en-US" dirty="0"/>
          </a:p>
        </p:txBody>
      </p:sp>
      <p:sp>
        <p:nvSpPr>
          <p:cNvPr id="8" name="TextBox 7"/>
          <p:cNvSpPr txBox="1"/>
          <p:nvPr/>
        </p:nvSpPr>
        <p:spPr>
          <a:xfrm>
            <a:off x="6108104" y="6477993"/>
            <a:ext cx="3035896" cy="369332"/>
          </a:xfrm>
          <a:prstGeom prst="rect">
            <a:avLst/>
          </a:prstGeom>
          <a:noFill/>
        </p:spPr>
        <p:txBody>
          <a:bodyPr wrap="none" rtlCol="0">
            <a:spAutoFit/>
          </a:bodyPr>
          <a:lstStyle/>
          <a:p>
            <a:r>
              <a:rPr lang="en-US" dirty="0" smtClean="0"/>
              <a:t>Stover and Montgomery, 2001</a:t>
            </a:r>
            <a:endParaRPr lang="en-US" dirty="0"/>
          </a:p>
        </p:txBody>
      </p:sp>
    </p:spTree>
    <p:extLst>
      <p:ext uri="{BB962C8B-B14F-4D97-AF65-F5344CB8AC3E}">
        <p14:creationId xmlns:p14="http://schemas.microsoft.com/office/powerpoint/2010/main" val="11608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142874"/>
            <a:ext cx="7886700" cy="1325563"/>
          </a:xfrm>
        </p:spPr>
        <p:txBody>
          <a:bodyPr/>
          <a:lstStyle/>
          <a:p>
            <a:r>
              <a:rPr lang="en-US" dirty="0" smtClean="0"/>
              <a:t>Skokomish River</a:t>
            </a:r>
            <a:endParaRPr lang="en-US" dirty="0"/>
          </a:p>
        </p:txBody>
      </p:sp>
      <p:sp>
        <p:nvSpPr>
          <p:cNvPr id="3" name="Content Placeholder 2"/>
          <p:cNvSpPr>
            <a:spLocks noGrp="1"/>
          </p:cNvSpPr>
          <p:nvPr>
            <p:ph idx="1"/>
          </p:nvPr>
        </p:nvSpPr>
        <p:spPr/>
        <p:txBody>
          <a:bodyPr/>
          <a:lstStyle/>
          <a:p>
            <a:endParaRPr lang="en-US"/>
          </a:p>
        </p:txBody>
      </p:sp>
      <p:pic>
        <p:nvPicPr>
          <p:cNvPr id="4" name="Picture 1028" descr="channel_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027907"/>
            <a:ext cx="8763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09800" y="4165600"/>
            <a:ext cx="1574800" cy="1333500"/>
          </a:xfrm>
          <a:prstGeom prst="rect">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575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74626"/>
            <a:ext cx="7886700" cy="1325563"/>
          </a:xfrm>
        </p:spPr>
        <p:txBody>
          <a:bodyPr/>
          <a:lstStyle/>
          <a:p>
            <a:r>
              <a:rPr lang="en-US" dirty="0" smtClean="0"/>
              <a:t>NF Skokomish</a:t>
            </a:r>
            <a:br>
              <a:rPr lang="en-US" dirty="0" smtClean="0"/>
            </a:br>
            <a:r>
              <a:rPr lang="en-US" sz="3600" dirty="0" smtClean="0"/>
              <a:t>Rivers &amp; Dams</a:t>
            </a:r>
            <a:endParaRPr lang="en-US" sz="3600" dirty="0"/>
          </a:p>
        </p:txBody>
      </p:sp>
      <p:sp>
        <p:nvSpPr>
          <p:cNvPr id="3" name="Content Placeholder 2"/>
          <p:cNvSpPr>
            <a:spLocks noGrp="1"/>
          </p:cNvSpPr>
          <p:nvPr>
            <p:ph idx="1"/>
          </p:nvPr>
        </p:nvSpPr>
        <p:spPr>
          <a:xfrm>
            <a:off x="539750" y="2452689"/>
            <a:ext cx="3994150" cy="1763711"/>
          </a:xfrm>
        </p:spPr>
        <p:txBody>
          <a:bodyPr/>
          <a:lstStyle/>
          <a:p>
            <a:r>
              <a:rPr lang="en-US" dirty="0" smtClean="0"/>
              <a:t>Same region as the </a:t>
            </a:r>
            <a:r>
              <a:rPr lang="en-US" dirty="0" err="1" smtClean="0"/>
              <a:t>mainsteam</a:t>
            </a:r>
            <a:r>
              <a:rPr lang="en-US" dirty="0" smtClean="0"/>
              <a:t> Skokomish, but now there’s a dam!</a:t>
            </a:r>
            <a:endParaRPr lang="en-US" dirty="0"/>
          </a:p>
        </p:txBody>
      </p:sp>
      <p:pic>
        <p:nvPicPr>
          <p:cNvPr id="6146" name="Picture 2" descr="http://uw.edu/news/archive/images/20020107_pid3439_aid3438_skokomishriver_w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275" y="930275"/>
            <a:ext cx="38100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297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31347"/>
            <a:ext cx="9144000" cy="626653"/>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3482" y="196685"/>
            <a:ext cx="7886700" cy="1307262"/>
          </a:xfrm>
        </p:spPr>
        <p:txBody>
          <a:bodyPr>
            <a:normAutofit/>
          </a:bodyPr>
          <a:lstStyle/>
          <a:p>
            <a:r>
              <a:rPr lang="en-US" dirty="0" smtClean="0"/>
              <a:t>Lane’s balance</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2822" y="2083317"/>
            <a:ext cx="5470862" cy="3291661"/>
          </a:xfrm>
        </p:spPr>
      </p:pic>
      <p:sp>
        <p:nvSpPr>
          <p:cNvPr id="5" name="TextBox 4"/>
          <p:cNvSpPr txBox="1"/>
          <p:nvPr/>
        </p:nvSpPr>
        <p:spPr>
          <a:xfrm>
            <a:off x="87229" y="6313974"/>
            <a:ext cx="8339719" cy="369332"/>
          </a:xfrm>
          <a:prstGeom prst="rect">
            <a:avLst/>
          </a:prstGeom>
          <a:noFill/>
        </p:spPr>
        <p:txBody>
          <a:bodyPr wrap="none" rtlCol="0">
            <a:spAutoFit/>
          </a:bodyPr>
          <a:lstStyle/>
          <a:p>
            <a:r>
              <a:rPr lang="en-US" dirty="0" smtClean="0"/>
              <a:t>Fun fact: The equation is Lane’s, but the drawing geomorphologists refer to is Borland’s</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526631" y="1037429"/>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6" name="TextBox 5"/>
              <p:cNvSpPr txBox="1">
                <a:spLocks noRot="1" noChangeAspect="1" noMove="1" noResize="1" noEditPoints="1" noAdjustHandles="1" noChangeArrowheads="1" noChangeShapeType="1" noTextEdit="1"/>
              </p:cNvSpPr>
              <p:nvPr/>
            </p:nvSpPr>
            <p:spPr>
              <a:xfrm>
                <a:off x="2526631" y="1037429"/>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7" name="Rectangle 6"/>
          <p:cNvSpPr/>
          <p:nvPr/>
        </p:nvSpPr>
        <p:spPr>
          <a:xfrm>
            <a:off x="2526631" y="1037429"/>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3482" y="4758872"/>
            <a:ext cx="3933371" cy="1200329"/>
          </a:xfrm>
          <a:prstGeom prst="rect">
            <a:avLst/>
          </a:prstGeom>
          <a:noFill/>
        </p:spPr>
        <p:txBody>
          <a:bodyPr wrap="square" rtlCol="0">
            <a:spAutoFit/>
          </a:bodyPr>
          <a:lstStyle/>
          <a:p>
            <a:r>
              <a:rPr lang="en-US" sz="2400" dirty="0" smtClean="0"/>
              <a:t>Q</a:t>
            </a:r>
            <a:r>
              <a:rPr lang="en-US" sz="2400" baseline="-25000" dirty="0" smtClean="0"/>
              <a:t>s</a:t>
            </a:r>
            <a:r>
              <a:rPr lang="en-US" sz="2400" dirty="0" smtClean="0"/>
              <a:t> = sediment discharge</a:t>
            </a:r>
          </a:p>
          <a:p>
            <a:r>
              <a:rPr lang="en-US" sz="2400" dirty="0" smtClean="0"/>
              <a:t>D</a:t>
            </a:r>
            <a:r>
              <a:rPr lang="en-US" sz="2400" baseline="-25000" dirty="0" smtClean="0"/>
              <a:t>50</a:t>
            </a:r>
            <a:r>
              <a:rPr lang="en-US" sz="2400" dirty="0" smtClean="0"/>
              <a:t> = sediment size (diameter of 50</a:t>
            </a:r>
            <a:r>
              <a:rPr lang="en-US" sz="2400" baseline="30000" dirty="0" smtClean="0"/>
              <a:t>th</a:t>
            </a:r>
            <a:r>
              <a:rPr lang="en-US" sz="2400" dirty="0" smtClean="0"/>
              <a:t> percentile)</a:t>
            </a:r>
            <a:endParaRPr lang="en-US" sz="2400" dirty="0"/>
          </a:p>
        </p:txBody>
      </p:sp>
      <p:sp>
        <p:nvSpPr>
          <p:cNvPr id="9" name="TextBox 8"/>
          <p:cNvSpPr txBox="1"/>
          <p:nvPr/>
        </p:nvSpPr>
        <p:spPr>
          <a:xfrm>
            <a:off x="5470357" y="4739460"/>
            <a:ext cx="3052843" cy="830997"/>
          </a:xfrm>
          <a:prstGeom prst="rect">
            <a:avLst/>
          </a:prstGeom>
          <a:noFill/>
        </p:spPr>
        <p:txBody>
          <a:bodyPr wrap="square" rtlCol="0">
            <a:spAutoFit/>
          </a:bodyPr>
          <a:lstStyle/>
          <a:p>
            <a:r>
              <a:rPr lang="en-US" sz="2400" dirty="0" err="1" smtClean="0"/>
              <a:t>Q</a:t>
            </a:r>
            <a:r>
              <a:rPr lang="en-US" sz="2400" baseline="-25000" dirty="0" err="1" smtClean="0"/>
              <a:t>w</a:t>
            </a:r>
            <a:r>
              <a:rPr lang="en-US" sz="2400" dirty="0" smtClean="0"/>
              <a:t> = water discharge</a:t>
            </a:r>
          </a:p>
          <a:p>
            <a:r>
              <a:rPr lang="en-US" sz="2400" dirty="0" smtClean="0"/>
              <a:t>S = water slope</a:t>
            </a:r>
            <a:endParaRPr lang="en-US" sz="2400" dirty="0"/>
          </a:p>
        </p:txBody>
      </p:sp>
    </p:spTree>
    <p:extLst>
      <p:ext uri="{BB962C8B-B14F-4D97-AF65-F5344CB8AC3E}">
        <p14:creationId xmlns:p14="http://schemas.microsoft.com/office/powerpoint/2010/main" val="484112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86564"/>
            <a:ext cx="7886700" cy="1325563"/>
          </a:xfrm>
        </p:spPr>
        <p:txBody>
          <a:bodyPr/>
          <a:lstStyle/>
          <a:p>
            <a:r>
              <a:rPr lang="en-US" dirty="0" smtClean="0"/>
              <a:t>NF Skokomish</a:t>
            </a:r>
            <a:endParaRPr lang="en-US" dirty="0"/>
          </a:p>
        </p:txBody>
      </p:sp>
      <p:sp>
        <p:nvSpPr>
          <p:cNvPr id="3" name="Content Placeholder 2"/>
          <p:cNvSpPr>
            <a:spLocks noGrp="1"/>
          </p:cNvSpPr>
          <p:nvPr>
            <p:ph idx="1"/>
          </p:nvPr>
        </p:nvSpPr>
        <p:spPr>
          <a:xfrm>
            <a:off x="386763" y="1131624"/>
            <a:ext cx="3286375" cy="5243775"/>
          </a:xfrm>
        </p:spPr>
        <p:txBody>
          <a:bodyPr/>
          <a:lstStyle/>
          <a:p>
            <a:r>
              <a:rPr lang="en-US" dirty="0" smtClean="0"/>
              <a:t>What does the dam do?</a:t>
            </a:r>
          </a:p>
          <a:p>
            <a:pPr lvl="1"/>
            <a:r>
              <a:rPr lang="en-US" dirty="0" smtClean="0"/>
              <a:t>↓ </a:t>
            </a:r>
            <a:r>
              <a:rPr lang="en-US" i="1" dirty="0" err="1" smtClean="0"/>
              <a:t>Q</a:t>
            </a:r>
            <a:r>
              <a:rPr lang="en-US" i="1" baseline="-25000" dirty="0" err="1" smtClean="0"/>
              <a:t>w</a:t>
            </a:r>
            <a:endParaRPr lang="en-US" i="1" baseline="-25000" dirty="0" smtClean="0"/>
          </a:p>
          <a:p>
            <a:pPr lvl="1"/>
            <a:r>
              <a:rPr lang="en-US" dirty="0" smtClean="0"/>
              <a:t>↓ </a:t>
            </a:r>
            <a:r>
              <a:rPr lang="en-US" i="1" dirty="0" smtClean="0"/>
              <a:t>Q</a:t>
            </a:r>
            <a:r>
              <a:rPr lang="en-US" i="1" baseline="-25000" dirty="0" smtClean="0"/>
              <a:t>s</a:t>
            </a:r>
          </a:p>
          <a:p>
            <a:endParaRPr lang="en-US" i="1" dirty="0"/>
          </a:p>
          <a:p>
            <a:r>
              <a:rPr lang="en-US" dirty="0" smtClean="0"/>
              <a:t>BUT: Lake Cushman already existed, so </a:t>
            </a:r>
            <a:r>
              <a:rPr lang="en-US" i="1" dirty="0" smtClean="0"/>
              <a:t>Q</a:t>
            </a:r>
            <a:r>
              <a:rPr lang="en-US" i="1" baseline="-25000" dirty="0" smtClean="0"/>
              <a:t>s</a:t>
            </a:r>
            <a:r>
              <a:rPr lang="en-US" dirty="0" smtClean="0"/>
              <a:t> stays the same</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38" y="2544149"/>
            <a:ext cx="5470862" cy="32916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66947" y="1498261"/>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266947" y="1498261"/>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6" name="Rectangle 5"/>
          <p:cNvSpPr/>
          <p:nvPr/>
        </p:nvSpPr>
        <p:spPr>
          <a:xfrm>
            <a:off x="4266947" y="1498261"/>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7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 y="-206374"/>
            <a:ext cx="7886700" cy="1325563"/>
          </a:xfrm>
        </p:spPr>
        <p:txBody>
          <a:bodyPr/>
          <a:lstStyle/>
          <a:p>
            <a:r>
              <a:rPr lang="en-US" dirty="0" smtClean="0"/>
              <a:t>NF Skokomish</a:t>
            </a:r>
            <a:endParaRPr lang="en-US" dirty="0"/>
          </a:p>
        </p:txBody>
      </p:sp>
      <p:sp>
        <p:nvSpPr>
          <p:cNvPr id="3" name="Content Placeholder 2"/>
          <p:cNvSpPr>
            <a:spLocks noGrp="1"/>
          </p:cNvSpPr>
          <p:nvPr>
            <p:ph idx="1"/>
          </p:nvPr>
        </p:nvSpPr>
        <p:spPr>
          <a:xfrm>
            <a:off x="158750" y="908847"/>
            <a:ext cx="4524376" cy="3366292"/>
          </a:xfrm>
        </p:spPr>
        <p:txBody>
          <a:bodyPr>
            <a:normAutofit lnSpcReduction="10000"/>
          </a:bodyPr>
          <a:lstStyle/>
          <a:p>
            <a:r>
              <a:rPr lang="en-US" dirty="0" smtClean="0"/>
              <a:t>A decrease in water supplied means less water to transport sediment</a:t>
            </a:r>
          </a:p>
          <a:p>
            <a:r>
              <a:rPr lang="en-US" dirty="0" smtClean="0"/>
              <a:t>Sediment that does get transported tends to be smaller</a:t>
            </a:r>
          </a:p>
          <a:p>
            <a:r>
              <a:rPr lang="en-US" dirty="0" smtClean="0"/>
              <a:t>This creates “armoring” of the bed</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83126" y="908847"/>
            <a:ext cx="4210050" cy="2806700"/>
          </a:xfrm>
          <a:prstGeom prst="rect">
            <a:avLst/>
          </a:prstGeom>
          <a:ln>
            <a:solidFill>
              <a:schemeClr val="tx1"/>
            </a:solidFill>
          </a:ln>
        </p:spPr>
      </p:pic>
      <p:pic>
        <p:nvPicPr>
          <p:cNvPr id="5" name="Picture 4"/>
          <p:cNvPicPr>
            <a:picLocks noChangeAspect="1"/>
          </p:cNvPicPr>
          <p:nvPr/>
        </p:nvPicPr>
        <p:blipFill rotWithShape="1">
          <a:blip r:embed="rId4"/>
          <a:srcRect l="2822" t="1934" r="49726" b="4023"/>
          <a:stretch/>
        </p:blipFill>
        <p:spPr>
          <a:xfrm>
            <a:off x="5010150" y="4321085"/>
            <a:ext cx="3302000" cy="2141067"/>
          </a:xfrm>
          <a:prstGeom prst="rect">
            <a:avLst/>
          </a:prstGeom>
        </p:spPr>
      </p:pic>
      <p:pic>
        <p:nvPicPr>
          <p:cNvPr id="6" name="Picture 5"/>
          <p:cNvPicPr>
            <a:picLocks noChangeAspect="1"/>
          </p:cNvPicPr>
          <p:nvPr/>
        </p:nvPicPr>
        <p:blipFill rotWithShape="1">
          <a:blip r:embed="rId4"/>
          <a:srcRect l="2822" t="1934" r="49726" b="4023"/>
          <a:stretch/>
        </p:blipFill>
        <p:spPr>
          <a:xfrm>
            <a:off x="800100" y="4321085"/>
            <a:ext cx="3302000" cy="2141067"/>
          </a:xfrm>
          <a:prstGeom prst="rect">
            <a:avLst/>
          </a:prstGeom>
        </p:spPr>
      </p:pic>
      <p:sp>
        <p:nvSpPr>
          <p:cNvPr id="7" name="Oval 6"/>
          <p:cNvSpPr/>
          <p:nvPr/>
        </p:nvSpPr>
        <p:spPr>
          <a:xfrm>
            <a:off x="5676900" y="4737100"/>
            <a:ext cx="457200" cy="406400"/>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353300" y="4762500"/>
            <a:ext cx="457200" cy="406400"/>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9205252">
            <a:off x="6645275" y="4669634"/>
            <a:ext cx="311150" cy="541332"/>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225926" y="5537200"/>
            <a:ext cx="75565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900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68274"/>
            <a:ext cx="7886700" cy="1325563"/>
          </a:xfrm>
        </p:spPr>
        <p:txBody>
          <a:bodyPr/>
          <a:lstStyle/>
          <a:p>
            <a:r>
              <a:rPr lang="en-US" dirty="0" smtClean="0"/>
              <a:t>NF Skokomish</a:t>
            </a:r>
            <a:endParaRPr lang="en-US" dirty="0"/>
          </a:p>
        </p:txBody>
      </p:sp>
      <p:sp>
        <p:nvSpPr>
          <p:cNvPr id="3" name="Content Placeholder 2"/>
          <p:cNvSpPr>
            <a:spLocks noGrp="1"/>
          </p:cNvSpPr>
          <p:nvPr>
            <p:ph idx="1"/>
          </p:nvPr>
        </p:nvSpPr>
        <p:spPr>
          <a:xfrm>
            <a:off x="501650" y="1157289"/>
            <a:ext cx="7886700" cy="4351338"/>
          </a:xfrm>
        </p:spPr>
        <p:txBody>
          <a:bodyPr/>
          <a:lstStyle/>
          <a:p>
            <a:r>
              <a:rPr lang="en-US" dirty="0" smtClean="0"/>
              <a:t>Why is armoring bad?</a:t>
            </a:r>
          </a:p>
          <a:p>
            <a:pPr lvl="1"/>
            <a:r>
              <a:rPr lang="en-US" dirty="0" smtClean="0"/>
              <a:t>Reduces sediment transport</a:t>
            </a:r>
          </a:p>
          <a:p>
            <a:pPr lvl="1"/>
            <a:r>
              <a:rPr lang="en-US" dirty="0" smtClean="0"/>
              <a:t>Can exacerbate an aggraded system (no ability to erode)</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250"/>
          <a:stretch/>
        </p:blipFill>
        <p:spPr>
          <a:xfrm>
            <a:off x="2338212" y="2769660"/>
            <a:ext cx="4559300" cy="3386667"/>
          </a:xfrm>
          <a:prstGeom prst="rect">
            <a:avLst/>
          </a:prstGeom>
          <a:ln>
            <a:solidFill>
              <a:schemeClr val="tx1"/>
            </a:solidFill>
          </a:ln>
        </p:spPr>
      </p:pic>
      <p:sp>
        <p:nvSpPr>
          <p:cNvPr id="6" name="TextBox 5"/>
          <p:cNvSpPr txBox="1"/>
          <p:nvPr/>
        </p:nvSpPr>
        <p:spPr>
          <a:xfrm>
            <a:off x="2207582" y="6156327"/>
            <a:ext cx="5107617" cy="646331"/>
          </a:xfrm>
          <a:prstGeom prst="rect">
            <a:avLst/>
          </a:prstGeom>
          <a:noFill/>
        </p:spPr>
        <p:txBody>
          <a:bodyPr wrap="square" rtlCol="0">
            <a:spAutoFit/>
          </a:bodyPr>
          <a:lstStyle/>
          <a:p>
            <a:r>
              <a:rPr lang="en-US" dirty="0" smtClean="0"/>
              <a:t>River aggradation drowned trees by the streamside, and now the armored bed can’t erode back down</a:t>
            </a:r>
            <a:endParaRPr lang="en-US" dirty="0"/>
          </a:p>
        </p:txBody>
      </p:sp>
    </p:spTree>
    <p:extLst>
      <p:ext uri="{BB962C8B-B14F-4D97-AF65-F5344CB8AC3E}">
        <p14:creationId xmlns:p14="http://schemas.microsoft.com/office/powerpoint/2010/main" val="992833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68274"/>
            <a:ext cx="7886700" cy="1325563"/>
          </a:xfrm>
        </p:spPr>
        <p:txBody>
          <a:bodyPr/>
          <a:lstStyle/>
          <a:p>
            <a:r>
              <a:rPr lang="en-US" dirty="0" smtClean="0"/>
              <a:t>NF Skokomish</a:t>
            </a:r>
            <a:endParaRPr lang="en-US" dirty="0"/>
          </a:p>
        </p:txBody>
      </p:sp>
      <p:sp>
        <p:nvSpPr>
          <p:cNvPr id="3" name="Content Placeholder 2"/>
          <p:cNvSpPr>
            <a:spLocks noGrp="1"/>
          </p:cNvSpPr>
          <p:nvPr>
            <p:ph idx="1"/>
          </p:nvPr>
        </p:nvSpPr>
        <p:spPr>
          <a:xfrm>
            <a:off x="501650" y="1157289"/>
            <a:ext cx="7886700" cy="4351338"/>
          </a:xfrm>
        </p:spPr>
        <p:txBody>
          <a:bodyPr/>
          <a:lstStyle/>
          <a:p>
            <a:r>
              <a:rPr lang="en-US" dirty="0" smtClean="0"/>
              <a:t>Why is armoring bad?</a:t>
            </a:r>
          </a:p>
          <a:p>
            <a:pPr lvl="1"/>
            <a:r>
              <a:rPr lang="en-US" dirty="0" smtClean="0"/>
              <a:t>Reduces sediment transport</a:t>
            </a:r>
          </a:p>
          <a:p>
            <a:pPr lvl="1"/>
            <a:r>
              <a:rPr lang="en-US" dirty="0" smtClean="0"/>
              <a:t>Can exacerbate an aggraded system (no ability to erode)</a:t>
            </a:r>
          </a:p>
          <a:p>
            <a:pPr lvl="1"/>
            <a:r>
              <a:rPr lang="en-US" dirty="0" smtClean="0"/>
              <a:t>Makes it harder to move the sediment!</a:t>
            </a:r>
            <a:endParaRPr lang="en-US"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0350" y="2925232"/>
            <a:ext cx="4955824" cy="3716868"/>
          </a:xfrm>
          <a:prstGeom prst="rect">
            <a:avLst/>
          </a:prstGeom>
          <a:ln>
            <a:solidFill>
              <a:schemeClr val="tx1"/>
            </a:solidFill>
          </a:ln>
        </p:spPr>
      </p:pic>
      <p:sp>
        <p:nvSpPr>
          <p:cNvPr id="6" name="TextBox 5"/>
          <p:cNvSpPr txBox="1"/>
          <p:nvPr/>
        </p:nvSpPr>
        <p:spPr>
          <a:xfrm>
            <a:off x="1223952" y="3102125"/>
            <a:ext cx="1138453" cy="461665"/>
          </a:xfrm>
          <a:prstGeom prst="rect">
            <a:avLst/>
          </a:prstGeom>
          <a:noFill/>
        </p:spPr>
        <p:txBody>
          <a:bodyPr wrap="none" rtlCol="0">
            <a:spAutoFit/>
          </a:bodyPr>
          <a:lstStyle/>
          <a:p>
            <a:r>
              <a:rPr lang="en-US" sz="2400" b="1" dirty="0" smtClean="0">
                <a:solidFill>
                  <a:schemeClr val="bg1"/>
                </a:solidFill>
              </a:rPr>
              <a:t>Salmon</a:t>
            </a:r>
            <a:endParaRPr lang="en-US" sz="2400" b="1" dirty="0">
              <a:solidFill>
                <a:schemeClr val="bg1"/>
              </a:solidFill>
            </a:endParaRPr>
          </a:p>
        </p:txBody>
      </p:sp>
      <p:cxnSp>
        <p:nvCxnSpPr>
          <p:cNvPr id="8" name="Straight Arrow Connector 7"/>
          <p:cNvCxnSpPr/>
          <p:nvPr/>
        </p:nvCxnSpPr>
        <p:spPr>
          <a:xfrm flipH="1">
            <a:off x="1346200" y="3632200"/>
            <a:ext cx="152400" cy="927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790700" y="3517624"/>
            <a:ext cx="947562" cy="9146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42224" y="3517624"/>
            <a:ext cx="1602676" cy="10416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5387269" y="3632200"/>
            <a:ext cx="3454400" cy="2124456"/>
          </a:xfrm>
          <a:prstGeom prst="rect">
            <a:avLst/>
          </a:prstGeom>
        </p:spPr>
      </p:pic>
      <p:sp>
        <p:nvSpPr>
          <p:cNvPr id="14" name="TextBox 13"/>
          <p:cNvSpPr txBox="1"/>
          <p:nvPr/>
        </p:nvSpPr>
        <p:spPr>
          <a:xfrm>
            <a:off x="302331" y="6296379"/>
            <a:ext cx="1704184" cy="369332"/>
          </a:xfrm>
          <a:prstGeom prst="rect">
            <a:avLst/>
          </a:prstGeom>
          <a:noFill/>
        </p:spPr>
        <p:txBody>
          <a:bodyPr wrap="none" rtlCol="0">
            <a:spAutoFit/>
          </a:bodyPr>
          <a:lstStyle/>
          <a:p>
            <a:r>
              <a:rPr lang="en-US" dirty="0" smtClean="0"/>
              <a:t>Skokomish River</a:t>
            </a:r>
            <a:endParaRPr lang="en-US" dirty="0"/>
          </a:p>
        </p:txBody>
      </p:sp>
    </p:spTree>
    <p:extLst>
      <p:ext uri="{BB962C8B-B14F-4D97-AF65-F5344CB8AC3E}">
        <p14:creationId xmlns:p14="http://schemas.microsoft.com/office/powerpoint/2010/main" val="2270083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142874"/>
            <a:ext cx="7886700" cy="1325563"/>
          </a:xfrm>
        </p:spPr>
        <p:txBody>
          <a:bodyPr/>
          <a:lstStyle/>
          <a:p>
            <a:r>
              <a:rPr lang="en-US" dirty="0" smtClean="0"/>
              <a:t>NF Skokomish River</a:t>
            </a:r>
            <a:endParaRPr lang="en-US" dirty="0"/>
          </a:p>
        </p:txBody>
      </p:sp>
      <p:sp>
        <p:nvSpPr>
          <p:cNvPr id="3" name="Content Placeholder 2"/>
          <p:cNvSpPr>
            <a:spLocks noGrp="1"/>
          </p:cNvSpPr>
          <p:nvPr>
            <p:ph idx="1"/>
          </p:nvPr>
        </p:nvSpPr>
        <p:spPr/>
        <p:txBody>
          <a:bodyPr/>
          <a:lstStyle/>
          <a:p>
            <a:endParaRPr lang="en-US"/>
          </a:p>
        </p:txBody>
      </p:sp>
      <p:pic>
        <p:nvPicPr>
          <p:cNvPr id="4" name="Picture 1028" descr="channel_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027907"/>
            <a:ext cx="8763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70323" y="3852996"/>
            <a:ext cx="2706477" cy="1567303"/>
          </a:xfrm>
          <a:prstGeom prst="rect">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8080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 y="-168274"/>
            <a:ext cx="7886700" cy="1325563"/>
          </a:xfrm>
        </p:spPr>
        <p:txBody>
          <a:bodyPr/>
          <a:lstStyle/>
          <a:p>
            <a:r>
              <a:rPr lang="en-US" dirty="0" smtClean="0"/>
              <a:t>Seattle Urban Streams</a:t>
            </a:r>
            <a:endParaRPr lang="en-US" dirty="0"/>
          </a:p>
        </p:txBody>
      </p:sp>
      <p:pic>
        <p:nvPicPr>
          <p:cNvPr id="4" name="Content Placeholder 3" descr="Moscrip and Montgomery - 1997 - Urbanization, Flood Frequency, and Salmon Abundanc.pdf - Adobe Reader"/>
          <p:cNvPicPr>
            <a:picLocks noGrp="1" noChangeAspect="1"/>
          </p:cNvPicPr>
          <p:nvPr>
            <p:ph idx="1"/>
          </p:nvPr>
        </p:nvPicPr>
        <p:blipFill rotWithShape="1">
          <a:blip r:embed="rId3">
            <a:extLst>
              <a:ext uri="{28A0092B-C50C-407E-A947-70E740481C1C}">
                <a14:useLocalDpi xmlns:a14="http://schemas.microsoft.com/office/drawing/2010/main" val="0"/>
              </a:ext>
            </a:extLst>
          </a:blip>
          <a:srcRect l="12480" t="24257" r="53382" b="15114"/>
          <a:stretch/>
        </p:blipFill>
        <p:spPr>
          <a:xfrm>
            <a:off x="4737100" y="1157289"/>
            <a:ext cx="4406900" cy="4213355"/>
          </a:xfrm>
        </p:spPr>
      </p:pic>
      <p:sp>
        <p:nvSpPr>
          <p:cNvPr id="5" name="TextBox 4"/>
          <p:cNvSpPr txBox="1"/>
          <p:nvPr/>
        </p:nvSpPr>
        <p:spPr>
          <a:xfrm>
            <a:off x="6032500" y="6286500"/>
            <a:ext cx="3001334" cy="369332"/>
          </a:xfrm>
          <a:prstGeom prst="rect">
            <a:avLst/>
          </a:prstGeom>
          <a:noFill/>
        </p:spPr>
        <p:txBody>
          <a:bodyPr wrap="none" rtlCol="0">
            <a:spAutoFit/>
          </a:bodyPr>
          <a:lstStyle/>
          <a:p>
            <a:r>
              <a:rPr lang="en-US" dirty="0" err="1" smtClean="0"/>
              <a:t>Moscrip</a:t>
            </a:r>
            <a:r>
              <a:rPr lang="en-US" dirty="0" smtClean="0"/>
              <a:t> &amp; Montgomery, 1997</a:t>
            </a:r>
            <a:endParaRPr lang="en-US" dirty="0"/>
          </a:p>
        </p:txBody>
      </p:sp>
      <p:sp>
        <p:nvSpPr>
          <p:cNvPr id="6" name="TextBox 5"/>
          <p:cNvSpPr txBox="1"/>
          <p:nvPr/>
        </p:nvSpPr>
        <p:spPr>
          <a:xfrm>
            <a:off x="278568" y="988732"/>
            <a:ext cx="4597400" cy="2554545"/>
          </a:xfrm>
          <a:prstGeom prst="rect">
            <a:avLst/>
          </a:prstGeom>
          <a:noFill/>
        </p:spPr>
        <p:txBody>
          <a:bodyPr wrap="square" rtlCol="0">
            <a:spAutoFit/>
          </a:bodyPr>
          <a:lstStyle/>
          <a:p>
            <a:r>
              <a:rPr lang="en-US" sz="2000" dirty="0" smtClean="0"/>
              <a:t>Increased urbanization changes the routing of water to the streams.</a:t>
            </a:r>
          </a:p>
          <a:p>
            <a:endParaRPr lang="en-US" sz="2000" dirty="0"/>
          </a:p>
          <a:p>
            <a:r>
              <a:rPr lang="en-US" sz="2000" dirty="0" smtClean="0"/>
              <a:t>Instead of draining through the subsurface, precipitation is rapidly routed to streams via paved surfaces.</a:t>
            </a:r>
          </a:p>
          <a:p>
            <a:endParaRPr lang="en-US" sz="2000" dirty="0"/>
          </a:p>
          <a:p>
            <a:endParaRPr lang="en-US" sz="2000" dirty="0"/>
          </a:p>
        </p:txBody>
      </p:sp>
      <p:graphicFrame>
        <p:nvGraphicFramePr>
          <p:cNvPr id="7" name="Object 2"/>
          <p:cNvGraphicFramePr>
            <a:graphicFrameLocks noChangeAspect="1"/>
          </p:cNvGraphicFramePr>
          <p:nvPr>
            <p:extLst>
              <p:ext uri="{D42A27DB-BD31-4B8C-83A1-F6EECF244321}">
                <p14:modId xmlns:p14="http://schemas.microsoft.com/office/powerpoint/2010/main" val="2972969404"/>
              </p:ext>
            </p:extLst>
          </p:nvPr>
        </p:nvGraphicFramePr>
        <p:xfrm>
          <a:off x="475986" y="3187700"/>
          <a:ext cx="4202565" cy="3305175"/>
        </p:xfrm>
        <a:graphic>
          <a:graphicData uri="http://schemas.openxmlformats.org/presentationml/2006/ole">
            <mc:AlternateContent xmlns:mc="http://schemas.openxmlformats.org/markup-compatibility/2006">
              <mc:Choice xmlns:v="urn:schemas-microsoft-com:vml" Requires="v">
                <p:oleObj spid="_x0000_s10266" name="Drawing" r:id="rId4" imgW="6334049" imgH="4981346" progId="Canvas.Drawing.7">
                  <p:embed/>
                </p:oleObj>
              </mc:Choice>
              <mc:Fallback>
                <p:oleObj name="Drawing" r:id="rId4" imgW="6334049" imgH="4981346" progId="Canvas.Drawing.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86" y="3187700"/>
                        <a:ext cx="4202565" cy="3305175"/>
                      </a:xfrm>
                      <a:prstGeom prst="rect">
                        <a:avLst/>
                      </a:prstGeom>
                      <a:noFill/>
                      <a:ln>
                        <a:noFill/>
                      </a:ln>
                      <a:effectLst/>
                    </p:spPr>
                  </p:pic>
                </p:oleObj>
              </mc:Fallback>
            </mc:AlternateContent>
          </a:graphicData>
        </a:graphic>
      </p:graphicFrame>
      <p:grpSp>
        <p:nvGrpSpPr>
          <p:cNvPr id="11" name="Group 10"/>
          <p:cNvGrpSpPr/>
          <p:nvPr/>
        </p:nvGrpSpPr>
        <p:grpSpPr>
          <a:xfrm>
            <a:off x="901609" y="3696280"/>
            <a:ext cx="2267041" cy="2204416"/>
            <a:chOff x="901609" y="3696280"/>
            <a:chExt cx="2267041" cy="2204416"/>
          </a:xfrm>
        </p:grpSpPr>
        <p:sp>
          <p:nvSpPr>
            <p:cNvPr id="8" name="Line 5"/>
            <p:cNvSpPr>
              <a:spLocks noChangeShapeType="1"/>
            </p:cNvSpPr>
            <p:nvPr/>
          </p:nvSpPr>
          <p:spPr bwMode="auto">
            <a:xfrm>
              <a:off x="901609" y="3740402"/>
              <a:ext cx="705318" cy="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9" name="Object 3"/>
            <p:cNvGraphicFramePr>
              <a:graphicFrameLocks noChangeAspect="1"/>
            </p:cNvGraphicFramePr>
            <p:nvPr>
              <p:extLst>
                <p:ext uri="{D42A27DB-BD31-4B8C-83A1-F6EECF244321}">
                  <p14:modId xmlns:p14="http://schemas.microsoft.com/office/powerpoint/2010/main" val="716425565"/>
                </p:ext>
              </p:extLst>
            </p:nvPr>
          </p:nvGraphicFramePr>
          <p:xfrm>
            <a:off x="901609" y="3696280"/>
            <a:ext cx="2267041" cy="2204416"/>
          </p:xfrm>
          <a:graphic>
            <a:graphicData uri="http://schemas.openxmlformats.org/presentationml/2006/ole">
              <mc:AlternateContent xmlns:mc="http://schemas.openxmlformats.org/markup-compatibility/2006">
                <mc:Choice xmlns:v="urn:schemas-microsoft-com:vml" Requires="v">
                  <p:oleObj spid="_x0000_s10267" name="Drawing" r:id="rId6" imgW="3447898" imgH="3352800" progId="Canvas.Drawing.7">
                    <p:embed/>
                  </p:oleObj>
                </mc:Choice>
                <mc:Fallback>
                  <p:oleObj name="Drawing" r:id="rId6" imgW="3447898" imgH="3352800" progId="Canvas.Drawing.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609" y="3696280"/>
                          <a:ext cx="2267041" cy="2204416"/>
                        </a:xfrm>
                        <a:prstGeom prst="rect">
                          <a:avLst/>
                        </a:prstGeom>
                        <a:noFill/>
                        <a:ln>
                          <a:noFill/>
                        </a:ln>
                        <a:effectLst/>
                      </p:spPr>
                    </p:pic>
                  </p:oleObj>
                </mc:Fallback>
              </mc:AlternateContent>
            </a:graphicData>
          </a:graphic>
        </p:graphicFrame>
        <p:sp>
          <p:nvSpPr>
            <p:cNvPr id="10" name="Text Box 7"/>
            <p:cNvSpPr txBox="1">
              <a:spLocks noChangeArrowheads="1"/>
            </p:cNvSpPr>
            <p:nvPr/>
          </p:nvSpPr>
          <p:spPr bwMode="auto">
            <a:xfrm>
              <a:off x="1204724" y="4920985"/>
              <a:ext cx="1309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ＭＳ Ｐゴシック" pitchFamily="-105" charset="-128"/>
                </a:defRPr>
              </a:lvl1pPr>
              <a:lvl2pPr marL="37931725" indent="-37474525">
                <a:defRPr sz="2400">
                  <a:solidFill>
                    <a:schemeClr val="tx1"/>
                  </a:solidFill>
                  <a:latin typeface="Times" panose="02020603050405020304" pitchFamily="18" charset="0"/>
                  <a:ea typeface="ＭＳ Ｐゴシック" pitchFamily="-105" charset="-128"/>
                </a:defRPr>
              </a:lvl2pPr>
              <a:lvl3pPr>
                <a:defRPr sz="2400">
                  <a:solidFill>
                    <a:schemeClr val="tx1"/>
                  </a:solidFill>
                  <a:latin typeface="Times" panose="02020603050405020304" pitchFamily="18" charset="0"/>
                  <a:ea typeface="ＭＳ Ｐゴシック" pitchFamily="-105" charset="-128"/>
                </a:defRPr>
              </a:lvl3pPr>
              <a:lvl4pPr>
                <a:defRPr sz="2400">
                  <a:solidFill>
                    <a:schemeClr val="tx1"/>
                  </a:solidFill>
                  <a:latin typeface="Times" panose="02020603050405020304" pitchFamily="18" charset="0"/>
                  <a:ea typeface="ＭＳ Ｐゴシック" pitchFamily="-105" charset="-128"/>
                </a:defRPr>
              </a:lvl4pPr>
              <a:lvl5pPr>
                <a:defRPr sz="2400">
                  <a:solidFill>
                    <a:schemeClr val="tx1"/>
                  </a:solidFill>
                  <a:latin typeface="Times" panose="02020603050405020304" pitchFamily="18" charset="0"/>
                  <a:ea typeface="ＭＳ Ｐゴシック" pitchFamily="-10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itchFamily="-105" charset="-128"/>
                </a:defRPr>
              </a:lvl9pPr>
            </a:lstStyle>
            <a:p>
              <a:pPr algn="ctr" eaLnBrk="1" hangingPunct="1">
                <a:spcBef>
                  <a:spcPct val="50000"/>
                </a:spcBef>
              </a:pPr>
              <a:r>
                <a:rPr lang="en-US" altLang="en-US" sz="1800" b="1" dirty="0">
                  <a:latin typeface="Arial" panose="020B0604020202020204" pitchFamily="34" charset="0"/>
                </a:rPr>
                <a:t>river response</a:t>
              </a:r>
            </a:p>
          </p:txBody>
        </p:sp>
      </p:grpSp>
    </p:spTree>
    <p:extLst>
      <p:ext uri="{BB962C8B-B14F-4D97-AF65-F5344CB8AC3E}">
        <p14:creationId xmlns:p14="http://schemas.microsoft.com/office/powerpoint/2010/main" val="20018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75"/>
                                  </p:iterate>
                                  <p:childTnLst>
                                    <p:set>
                                      <p:cBhvr>
                                        <p:cTn id="6" dur="1" fill="hold">
                                          <p:stCondLst>
                                            <p:cond delay="74"/>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78" y="-113845"/>
            <a:ext cx="7886700" cy="1325563"/>
          </a:xfrm>
        </p:spPr>
        <p:txBody>
          <a:bodyPr/>
          <a:lstStyle/>
          <a:p>
            <a:r>
              <a:rPr lang="en-US" dirty="0" smtClean="0"/>
              <a:t>Seattle Urban Streams</a:t>
            </a:r>
            <a:endParaRPr lang="en-US" dirty="0"/>
          </a:p>
        </p:txBody>
      </p:sp>
      <p:pic>
        <p:nvPicPr>
          <p:cNvPr id="4" name="Content Placeholder 3" descr="Moscrip and Montgomery - 1997 - Urbanization, Flood Frequency, and Salmon Abundanc.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31044" t="92499" r="48712" b="2373"/>
          <a:stretch/>
        </p:blipFill>
        <p:spPr>
          <a:xfrm>
            <a:off x="1508278" y="4949372"/>
            <a:ext cx="2700864" cy="368301"/>
          </a:xfrm>
        </p:spPr>
      </p:pic>
      <p:pic>
        <p:nvPicPr>
          <p:cNvPr id="5" name="Content Placeholder 3" descr="Moscrip and Montgomery - 1997 - Urbanization, Flood Frequency, and Salmon Abundanc.pdf - Adobe Reader"/>
          <p:cNvPicPr>
            <a:picLocks noChangeAspect="1"/>
          </p:cNvPicPr>
          <p:nvPr/>
        </p:nvPicPr>
        <p:blipFill rotWithShape="1">
          <a:blip r:embed="rId2">
            <a:extLst>
              <a:ext uri="{28A0092B-C50C-407E-A947-70E740481C1C}">
                <a14:useLocalDpi xmlns:a14="http://schemas.microsoft.com/office/drawing/2010/main" val="0"/>
              </a:ext>
            </a:extLst>
          </a:blip>
          <a:srcRect l="25247" t="13019" r="47884" b="45959"/>
          <a:stretch/>
        </p:blipFill>
        <p:spPr>
          <a:xfrm>
            <a:off x="871099" y="2002972"/>
            <a:ext cx="3584786" cy="2946400"/>
          </a:xfrm>
          <a:prstGeom prst="rect">
            <a:avLst/>
          </a:prstGeom>
        </p:spPr>
      </p:pic>
      <p:sp>
        <p:nvSpPr>
          <p:cNvPr id="6" name="Rectangle 5"/>
          <p:cNvSpPr/>
          <p:nvPr/>
        </p:nvSpPr>
        <p:spPr>
          <a:xfrm>
            <a:off x="871099" y="1814286"/>
            <a:ext cx="3744444" cy="35033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93064" y="1162689"/>
            <a:ext cx="3396343" cy="4154984"/>
          </a:xfrm>
          <a:prstGeom prst="rect">
            <a:avLst/>
          </a:prstGeom>
          <a:noFill/>
        </p:spPr>
        <p:txBody>
          <a:bodyPr wrap="square" rtlCol="0">
            <a:spAutoFit/>
          </a:bodyPr>
          <a:lstStyle/>
          <a:p>
            <a:r>
              <a:rPr lang="en-US" sz="2400" dirty="0" smtClean="0"/>
              <a:t>Funneling the water is increasing the discharge in urban streams…often to 2x what is should be for a given recurrence interval!</a:t>
            </a:r>
          </a:p>
          <a:p>
            <a:endParaRPr lang="en-US" sz="2400" dirty="0"/>
          </a:p>
          <a:p>
            <a:r>
              <a:rPr lang="en-US" sz="2400" dirty="0" smtClean="0"/>
              <a:t>As the percent of the basin urbanized increases, the increase in discharge increases.</a:t>
            </a:r>
            <a:endParaRPr lang="en-US" sz="2400" dirty="0"/>
          </a:p>
        </p:txBody>
      </p:sp>
      <p:sp>
        <p:nvSpPr>
          <p:cNvPr id="8" name="TextBox 7"/>
          <p:cNvSpPr txBox="1"/>
          <p:nvPr/>
        </p:nvSpPr>
        <p:spPr>
          <a:xfrm>
            <a:off x="6037943" y="6409541"/>
            <a:ext cx="3001334" cy="369332"/>
          </a:xfrm>
          <a:prstGeom prst="rect">
            <a:avLst/>
          </a:prstGeom>
          <a:noFill/>
        </p:spPr>
        <p:txBody>
          <a:bodyPr wrap="none" rtlCol="0">
            <a:spAutoFit/>
          </a:bodyPr>
          <a:lstStyle/>
          <a:p>
            <a:r>
              <a:rPr lang="en-US" dirty="0" err="1" smtClean="0"/>
              <a:t>Moscrip</a:t>
            </a:r>
            <a:r>
              <a:rPr lang="en-US" dirty="0" smtClean="0"/>
              <a:t> &amp; Montgomery, 1997</a:t>
            </a:r>
            <a:endParaRPr lang="en-US" dirty="0"/>
          </a:p>
        </p:txBody>
      </p:sp>
    </p:spTree>
    <p:extLst>
      <p:ext uri="{BB962C8B-B14F-4D97-AF65-F5344CB8AC3E}">
        <p14:creationId xmlns:p14="http://schemas.microsoft.com/office/powerpoint/2010/main" val="11408658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08" y="-142874"/>
            <a:ext cx="7886700" cy="1325563"/>
          </a:xfrm>
        </p:spPr>
        <p:txBody>
          <a:bodyPr/>
          <a:lstStyle/>
          <a:p>
            <a:r>
              <a:rPr lang="en-US" dirty="0" smtClean="0"/>
              <a:t>Seattle Urban Streams</a:t>
            </a:r>
            <a:endParaRPr lang="en-US" dirty="0"/>
          </a:p>
        </p:txBody>
      </p:sp>
      <p:sp>
        <p:nvSpPr>
          <p:cNvPr id="3" name="Content Placeholder 2"/>
          <p:cNvSpPr>
            <a:spLocks noGrp="1"/>
          </p:cNvSpPr>
          <p:nvPr>
            <p:ph idx="1"/>
          </p:nvPr>
        </p:nvSpPr>
        <p:spPr>
          <a:xfrm>
            <a:off x="333830" y="1901371"/>
            <a:ext cx="3165830" cy="4325258"/>
          </a:xfrm>
        </p:spPr>
        <p:txBody>
          <a:bodyPr/>
          <a:lstStyle/>
          <a:p>
            <a:r>
              <a:rPr lang="en-US" dirty="0" smtClean="0"/>
              <a:t>Now </a:t>
            </a:r>
            <a:r>
              <a:rPr lang="en-US" dirty="0" err="1" smtClean="0"/>
              <a:t>Q</a:t>
            </a:r>
            <a:r>
              <a:rPr lang="en-US" baseline="-25000" dirty="0" err="1" smtClean="0"/>
              <a:t>w</a:t>
            </a:r>
            <a:r>
              <a:rPr lang="en-US" dirty="0" smtClean="0"/>
              <a:t> increases, which will increase erosion rates</a:t>
            </a:r>
          </a:p>
          <a:p>
            <a:endParaRPr lang="en-US" dirty="0"/>
          </a:p>
          <a:p>
            <a:r>
              <a:rPr lang="en-US" dirty="0" smtClean="0"/>
              <a:t>Incised streams with lots of fast moving water &amp; sediment, carrying pollutants!</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38" y="2544149"/>
            <a:ext cx="5470862" cy="32916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66947" y="1498261"/>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266947" y="1498261"/>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6" name="Rectangle 5"/>
          <p:cNvSpPr/>
          <p:nvPr/>
        </p:nvSpPr>
        <p:spPr>
          <a:xfrm>
            <a:off x="4266947" y="1498261"/>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158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35" y="-186417"/>
            <a:ext cx="7886700" cy="1325563"/>
          </a:xfrm>
        </p:spPr>
        <p:txBody>
          <a:bodyPr/>
          <a:lstStyle/>
          <a:p>
            <a:r>
              <a:rPr lang="en-US" dirty="0" smtClean="0"/>
              <a:t>Seattle Urban Streams</a:t>
            </a:r>
            <a:endParaRPr lang="en-US" dirty="0"/>
          </a:p>
        </p:txBody>
      </p:sp>
      <p:pic>
        <p:nvPicPr>
          <p:cNvPr id="8" name="Picture 7" descr="depts.washington.edu/esrm311/Autumn 2014/Lectures 2014 Au/07_ESRM 311_RedmondRidgeSnoqRiverValley_2014 Au web.pdf - Google Chrome"/>
          <p:cNvPicPr>
            <a:picLocks noChangeAspect="1"/>
          </p:cNvPicPr>
          <p:nvPr/>
        </p:nvPicPr>
        <p:blipFill rotWithShape="1">
          <a:blip r:embed="rId2">
            <a:extLst>
              <a:ext uri="{28A0092B-C50C-407E-A947-70E740481C1C}">
                <a14:useLocalDpi xmlns:a14="http://schemas.microsoft.com/office/drawing/2010/main" val="0"/>
              </a:ext>
            </a:extLst>
          </a:blip>
          <a:srcRect l="23492" t="14250" r="25079" b="13808"/>
          <a:stretch/>
        </p:blipFill>
        <p:spPr>
          <a:xfrm>
            <a:off x="4252686" y="3135086"/>
            <a:ext cx="4702629" cy="3541486"/>
          </a:xfrm>
          <a:prstGeom prst="rect">
            <a:avLst/>
          </a:prstGeom>
          <a:ln>
            <a:solidFill>
              <a:schemeClr val="tx1"/>
            </a:solidFill>
          </a:ln>
        </p:spPr>
      </p:pic>
      <p:pic>
        <p:nvPicPr>
          <p:cNvPr id="7" name="Content Placeholder 6" descr="depts.washington.edu/esrm311/Autumn 2014/Lectures 2014 Au/07_ESRM 311_RedmondRidgeSnoqRiverValley_2014 Au web.pdf - Google Chrome"/>
          <p:cNvPicPr>
            <a:picLocks noGrp="1" noChangeAspect="1"/>
          </p:cNvPicPr>
          <p:nvPr>
            <p:ph idx="1"/>
          </p:nvPr>
        </p:nvPicPr>
        <p:blipFill rotWithShape="1">
          <a:blip r:embed="rId3">
            <a:extLst>
              <a:ext uri="{28A0092B-C50C-407E-A947-70E740481C1C}">
                <a14:useLocalDpi xmlns:a14="http://schemas.microsoft.com/office/drawing/2010/main" val="0"/>
              </a:ext>
            </a:extLst>
          </a:blip>
          <a:srcRect l="27125" t="20375" r="25394" b="6811"/>
          <a:stretch/>
        </p:blipFill>
        <p:spPr>
          <a:xfrm>
            <a:off x="217713" y="1690689"/>
            <a:ext cx="4354287" cy="3594817"/>
          </a:xfrm>
          <a:ln>
            <a:solidFill>
              <a:schemeClr val="tx1"/>
            </a:solidFill>
          </a:ln>
        </p:spPr>
      </p:pic>
      <p:sp>
        <p:nvSpPr>
          <p:cNvPr id="9" name="TextBox 8"/>
          <p:cNvSpPr txBox="1"/>
          <p:nvPr/>
        </p:nvSpPr>
        <p:spPr>
          <a:xfrm>
            <a:off x="4775200" y="1320800"/>
            <a:ext cx="3976914" cy="1569660"/>
          </a:xfrm>
          <a:prstGeom prst="rect">
            <a:avLst/>
          </a:prstGeom>
          <a:noFill/>
        </p:spPr>
        <p:txBody>
          <a:bodyPr wrap="square" rtlCol="0">
            <a:spAutoFit/>
          </a:bodyPr>
          <a:lstStyle/>
          <a:p>
            <a:r>
              <a:rPr lang="en-US" sz="2400" dirty="0" smtClean="0"/>
              <a:t>Unnamed stream/storm drainage in Sammamish created a large gully from increased water flows.</a:t>
            </a:r>
          </a:p>
        </p:txBody>
      </p:sp>
      <p:sp>
        <p:nvSpPr>
          <p:cNvPr id="10" name="TextBox 9"/>
          <p:cNvSpPr txBox="1"/>
          <p:nvPr/>
        </p:nvSpPr>
        <p:spPr>
          <a:xfrm>
            <a:off x="106134" y="6056571"/>
            <a:ext cx="4146551" cy="646331"/>
          </a:xfrm>
          <a:prstGeom prst="rect">
            <a:avLst/>
          </a:prstGeom>
          <a:noFill/>
        </p:spPr>
        <p:txBody>
          <a:bodyPr wrap="square" rtlCol="0">
            <a:spAutoFit/>
          </a:bodyPr>
          <a:lstStyle/>
          <a:p>
            <a:r>
              <a:rPr lang="en-US" dirty="0" smtClean="0"/>
              <a:t>Photos from Dan Vogt </a:t>
            </a:r>
          </a:p>
          <a:p>
            <a:r>
              <a:rPr lang="en-US" dirty="0" smtClean="0"/>
              <a:t>ESRM 311/ SEFS 507</a:t>
            </a:r>
            <a:endParaRPr lang="en-US" dirty="0"/>
          </a:p>
        </p:txBody>
      </p:sp>
    </p:spTree>
    <p:extLst>
      <p:ext uri="{BB962C8B-B14F-4D97-AF65-F5344CB8AC3E}">
        <p14:creationId xmlns:p14="http://schemas.microsoft.com/office/powerpoint/2010/main" val="2007022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3" y="-164263"/>
            <a:ext cx="7886700" cy="1325563"/>
          </a:xfrm>
        </p:spPr>
        <p:txBody>
          <a:bodyPr/>
          <a:lstStyle/>
          <a:p>
            <a:r>
              <a:rPr lang="en-US" dirty="0" smtClean="0"/>
              <a:t>River response</a:t>
            </a:r>
            <a:endParaRPr lang="en-US" dirty="0"/>
          </a:p>
        </p:txBody>
      </p:sp>
      <p:sp>
        <p:nvSpPr>
          <p:cNvPr id="3" name="Content Placeholder 2"/>
          <p:cNvSpPr>
            <a:spLocks noGrp="1"/>
          </p:cNvSpPr>
          <p:nvPr>
            <p:ph idx="1"/>
          </p:nvPr>
        </p:nvSpPr>
        <p:spPr>
          <a:xfrm>
            <a:off x="323850" y="968795"/>
            <a:ext cx="7886700" cy="4351338"/>
          </a:xfrm>
        </p:spPr>
        <p:txBody>
          <a:bodyPr/>
          <a:lstStyle/>
          <a:p>
            <a:pPr marL="0" indent="0">
              <a:buNone/>
            </a:pPr>
            <a:r>
              <a:rPr lang="en-US" dirty="0" smtClean="0"/>
              <a:t>If we change one of these variables, the river is going to reflect that: aggradation, incision, armoring, etc.</a:t>
            </a:r>
          </a:p>
          <a:p>
            <a:endParaRPr lang="en-US" dirty="0"/>
          </a:p>
          <a:p>
            <a:pPr marL="0" indent="0">
              <a:buNone/>
            </a:pPr>
            <a:endParaRPr lang="en-US" dirty="0"/>
          </a:p>
        </p:txBody>
      </p:sp>
      <p:pic>
        <p:nvPicPr>
          <p:cNvPr id="32" name="Picture 31"/>
          <p:cNvPicPr>
            <a:picLocks noChangeAspect="1"/>
          </p:cNvPicPr>
          <p:nvPr/>
        </p:nvPicPr>
        <p:blipFill>
          <a:blip r:embed="rId2"/>
          <a:stretch>
            <a:fillRect/>
          </a:stretch>
        </p:blipFill>
        <p:spPr>
          <a:xfrm>
            <a:off x="1746700" y="2034172"/>
            <a:ext cx="6236253" cy="4605303"/>
          </a:xfrm>
          <a:prstGeom prst="rect">
            <a:avLst/>
          </a:prstGeom>
        </p:spPr>
      </p:pic>
    </p:spTree>
    <p:extLst>
      <p:ext uri="{BB962C8B-B14F-4D97-AF65-F5344CB8AC3E}">
        <p14:creationId xmlns:p14="http://schemas.microsoft.com/office/powerpoint/2010/main" val="3376628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19" y="136527"/>
            <a:ext cx="7886700" cy="930274"/>
          </a:xfrm>
        </p:spPr>
        <p:txBody>
          <a:bodyPr/>
          <a:lstStyle/>
          <a:p>
            <a:r>
              <a:rPr lang="en-US" dirty="0" smtClean="0"/>
              <a:t>Time scales of channel response</a:t>
            </a:r>
            <a:endParaRPr lang="en-US" dirty="0"/>
          </a:p>
        </p:txBody>
      </p:sp>
      <p:sp>
        <p:nvSpPr>
          <p:cNvPr id="4" name="Content Placeholder 3"/>
          <p:cNvSpPr>
            <a:spLocks noGrp="1"/>
          </p:cNvSpPr>
          <p:nvPr>
            <p:ph idx="1"/>
          </p:nvPr>
        </p:nvSpPr>
        <p:spPr/>
        <p:txBody>
          <a:bodyPr/>
          <a:lstStyle/>
          <a:p>
            <a:endParaRPr lang="en-US"/>
          </a:p>
        </p:txBody>
      </p:sp>
      <p:pic>
        <p:nvPicPr>
          <p:cNvPr id="5" name="Picture 1028" descr="channel_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763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0843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3" y="-164263"/>
            <a:ext cx="7886700" cy="1325563"/>
          </a:xfrm>
        </p:spPr>
        <p:txBody>
          <a:bodyPr/>
          <a:lstStyle/>
          <a:p>
            <a:r>
              <a:rPr lang="en-US" dirty="0" smtClean="0"/>
              <a:t>River response</a:t>
            </a:r>
            <a:endParaRPr lang="en-US" dirty="0"/>
          </a:p>
        </p:txBody>
      </p:sp>
      <p:sp>
        <p:nvSpPr>
          <p:cNvPr id="3" name="Content Placeholder 2"/>
          <p:cNvSpPr>
            <a:spLocks noGrp="1"/>
          </p:cNvSpPr>
          <p:nvPr>
            <p:ph idx="1"/>
          </p:nvPr>
        </p:nvSpPr>
        <p:spPr>
          <a:xfrm>
            <a:off x="323850" y="968795"/>
            <a:ext cx="7886700" cy="4351338"/>
          </a:xfrm>
        </p:spPr>
        <p:txBody>
          <a:bodyPr/>
          <a:lstStyle/>
          <a:p>
            <a:pPr marL="0" indent="0">
              <a:buNone/>
            </a:pPr>
            <a:r>
              <a:rPr lang="en-US" dirty="0" smtClean="0"/>
              <a:t>Given enough time, the Lane Balance will point down, somewhere between erosion and aggradation. </a:t>
            </a:r>
          </a:p>
          <a:p>
            <a:endParaRPr lang="en-US" dirty="0"/>
          </a:p>
          <a:p>
            <a:pPr marL="0" indent="0">
              <a:buNone/>
            </a:pP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507" y="3340246"/>
            <a:ext cx="5470862" cy="3291661"/>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502316" y="2294358"/>
                <a:ext cx="38330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𝑠</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50</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𝑤</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oMath>
                  </m:oMathPara>
                </a14:m>
                <a:endParaRPr lang="en-US" sz="3600" dirty="0"/>
              </a:p>
            </p:txBody>
          </p:sp>
        </mc:Choice>
        <mc:Fallback xmlns="">
          <p:sp>
            <p:nvSpPr>
              <p:cNvPr id="6" name="TextBox 5"/>
              <p:cNvSpPr txBox="1">
                <a:spLocks noRot="1" noChangeAspect="1" noMove="1" noResize="1" noEditPoints="1" noAdjustHandles="1" noChangeArrowheads="1" noChangeShapeType="1" noTextEdit="1"/>
              </p:cNvSpPr>
              <p:nvPr/>
            </p:nvSpPr>
            <p:spPr>
              <a:xfrm>
                <a:off x="2502316" y="2294358"/>
                <a:ext cx="3833037" cy="646331"/>
              </a:xfrm>
              <a:prstGeom prst="rect">
                <a:avLst/>
              </a:prstGeom>
              <a:blipFill rotWithShape="0">
                <a:blip r:embed="rId3"/>
                <a:stretch>
                  <a:fillRect/>
                </a:stretch>
              </a:blipFill>
            </p:spPr>
            <p:txBody>
              <a:bodyPr/>
              <a:lstStyle/>
              <a:p>
                <a:r>
                  <a:rPr lang="en-US">
                    <a:noFill/>
                  </a:rPr>
                  <a:t> </a:t>
                </a:r>
              </a:p>
            </p:txBody>
          </p:sp>
        </mc:Fallback>
      </mc:AlternateContent>
      <p:sp>
        <p:nvSpPr>
          <p:cNvPr id="7" name="Rectangle 6"/>
          <p:cNvSpPr/>
          <p:nvPr/>
        </p:nvSpPr>
        <p:spPr>
          <a:xfrm>
            <a:off x="2502316" y="2294358"/>
            <a:ext cx="4006516" cy="758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47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93674"/>
            <a:ext cx="7886700" cy="1325563"/>
          </a:xfrm>
        </p:spPr>
        <p:txBody>
          <a:bodyPr/>
          <a:lstStyle/>
          <a:p>
            <a:r>
              <a:rPr lang="en-US" dirty="0" smtClean="0"/>
              <a:t>River response</a:t>
            </a:r>
            <a:endParaRPr lang="en-US" dirty="0"/>
          </a:p>
        </p:txBody>
      </p:sp>
      <p:sp>
        <p:nvSpPr>
          <p:cNvPr id="3" name="Content Placeholder 2"/>
          <p:cNvSpPr>
            <a:spLocks noGrp="1"/>
          </p:cNvSpPr>
          <p:nvPr>
            <p:ph idx="1"/>
          </p:nvPr>
        </p:nvSpPr>
        <p:spPr>
          <a:xfrm>
            <a:off x="323850" y="895183"/>
            <a:ext cx="7886700" cy="4351338"/>
          </a:xfrm>
        </p:spPr>
        <p:txBody>
          <a:bodyPr/>
          <a:lstStyle/>
          <a:p>
            <a:pPr marL="0" indent="0">
              <a:buNone/>
            </a:pPr>
            <a:r>
              <a:rPr lang="en-US" dirty="0" smtClean="0"/>
              <a:t>BUT: what if the response is to something un-natural? If the response is negatively impacting the ecosystem?</a:t>
            </a:r>
          </a:p>
          <a:p>
            <a:pPr marL="0" indent="0">
              <a:buNone/>
            </a:pPr>
            <a:endParaRPr lang="en-US" dirty="0"/>
          </a:p>
          <a:p>
            <a:pPr marL="0" indent="0">
              <a:buNone/>
            </a:pPr>
            <a:r>
              <a:rPr lang="en-US" dirty="0" smtClean="0"/>
              <a:t>That’s when we can turn to: RIVER RESTORATION (next Tuesday)</a:t>
            </a:r>
            <a:endParaRPr lang="en-US" dirty="0"/>
          </a:p>
        </p:txBody>
      </p:sp>
    </p:spTree>
    <p:extLst>
      <p:ext uri="{BB962C8B-B14F-4D97-AF65-F5344CB8AC3E}">
        <p14:creationId xmlns:p14="http://schemas.microsoft.com/office/powerpoint/2010/main" val="2767322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39" y="-104106"/>
            <a:ext cx="7886700" cy="1325563"/>
          </a:xfrm>
        </p:spPr>
        <p:txBody>
          <a:bodyPr>
            <a:normAutofit/>
          </a:bodyPr>
          <a:lstStyle/>
          <a:p>
            <a:r>
              <a:rPr lang="en-US" dirty="0" smtClean="0"/>
              <a:t>River terraces (again)</a:t>
            </a:r>
            <a:endParaRPr lang="en-US" dirty="0"/>
          </a:p>
        </p:txBody>
      </p:sp>
      <p:sp>
        <p:nvSpPr>
          <p:cNvPr id="3" name="Content Placeholder 2"/>
          <p:cNvSpPr>
            <a:spLocks noGrp="1"/>
          </p:cNvSpPr>
          <p:nvPr>
            <p:ph idx="1"/>
          </p:nvPr>
        </p:nvSpPr>
        <p:spPr>
          <a:xfrm>
            <a:off x="339892" y="2150477"/>
            <a:ext cx="2992855" cy="4351338"/>
          </a:xfrm>
        </p:spPr>
        <p:txBody>
          <a:bodyPr/>
          <a:lstStyle/>
          <a:p>
            <a:r>
              <a:rPr lang="en-US" dirty="0"/>
              <a:t>Over long timescales, these adjustments leave distinctive landforms </a:t>
            </a:r>
            <a:r>
              <a:rPr lang="en-US" dirty="0" smtClean="0"/>
              <a:t>behind</a:t>
            </a:r>
          </a:p>
          <a:p>
            <a:pPr lvl="1"/>
            <a:r>
              <a:rPr lang="en-US" dirty="0" smtClean="0"/>
              <a:t>Fill terraces</a:t>
            </a:r>
          </a:p>
          <a:p>
            <a:pPr lvl="1"/>
            <a:r>
              <a:rPr lang="en-US" dirty="0" smtClean="0"/>
              <a:t>Strath or bedrock terraces</a:t>
            </a:r>
            <a:endParaRPr lang="en-US" dirty="0"/>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6358" y="1678657"/>
            <a:ext cx="4484771" cy="44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632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44" y="-175350"/>
            <a:ext cx="7886700" cy="1325563"/>
          </a:xfrm>
        </p:spPr>
        <p:txBody>
          <a:bodyPr/>
          <a:lstStyle/>
          <a:p>
            <a:r>
              <a:rPr lang="en-US" dirty="0" smtClean="0"/>
              <a:t>Terrace types</a:t>
            </a:r>
            <a:endParaRPr lang="en-US" dirty="0"/>
          </a:p>
        </p:txBody>
      </p:sp>
      <p:sp>
        <p:nvSpPr>
          <p:cNvPr id="3" name="Content Placeholder 2"/>
          <p:cNvSpPr>
            <a:spLocks noGrp="1"/>
          </p:cNvSpPr>
          <p:nvPr>
            <p:ph idx="1"/>
          </p:nvPr>
        </p:nvSpPr>
        <p:spPr>
          <a:xfrm>
            <a:off x="436145" y="3910344"/>
            <a:ext cx="7886700" cy="2519282"/>
          </a:xfrm>
        </p:spPr>
        <p:txBody>
          <a:bodyPr>
            <a:normAutofit fontScale="92500"/>
          </a:bodyPr>
          <a:lstStyle/>
          <a:p>
            <a:r>
              <a:rPr lang="en-US" dirty="0" smtClean="0"/>
              <a:t>Fill terraces: represent large scale aggradation to the extent that much of the valley gets buried in sediment</a:t>
            </a:r>
          </a:p>
          <a:p>
            <a:r>
              <a:rPr lang="en-US" dirty="0" smtClean="0"/>
              <a:t>Strath terraces: small phases of aggradation but largely erosion into bedrock and deepening of valley (requires some rock uplift to keep changing base level)</a:t>
            </a:r>
            <a:endParaRPr lang="en-US" dirty="0"/>
          </a:p>
        </p:txBody>
      </p:sp>
      <p:pic>
        <p:nvPicPr>
          <p:cNvPr id="4" name="Picture 2" descr="http://projects.eri.ucsb.edu/tectgeomorphfigs/images/2_1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11" r="22752" b="66905"/>
          <a:stretch/>
        </p:blipFill>
        <p:spPr bwMode="auto">
          <a:xfrm>
            <a:off x="267855" y="1338156"/>
            <a:ext cx="3886811" cy="2362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54666" y="1622598"/>
            <a:ext cx="1263555" cy="707886"/>
          </a:xfrm>
          <a:prstGeom prst="rect">
            <a:avLst/>
          </a:prstGeom>
          <a:noFill/>
        </p:spPr>
        <p:txBody>
          <a:bodyPr wrap="square" rtlCol="0">
            <a:spAutoFit/>
          </a:bodyPr>
          <a:lstStyle/>
          <a:p>
            <a:r>
              <a:rPr lang="en-US" sz="2000" dirty="0" smtClean="0">
                <a:solidFill>
                  <a:schemeClr val="accent2"/>
                </a:solidFill>
              </a:rPr>
              <a:t>Fill terraces</a:t>
            </a:r>
            <a:endParaRPr lang="en-US" sz="2000" dirty="0">
              <a:solidFill>
                <a:schemeClr val="accent2"/>
              </a:solidFill>
            </a:endParaRPr>
          </a:p>
        </p:txBody>
      </p:sp>
      <p:sp>
        <p:nvSpPr>
          <p:cNvPr id="6" name="TextBox 5"/>
          <p:cNvSpPr txBox="1"/>
          <p:nvPr/>
        </p:nvSpPr>
        <p:spPr>
          <a:xfrm>
            <a:off x="4154666" y="2624910"/>
            <a:ext cx="1720756" cy="707886"/>
          </a:xfrm>
          <a:prstGeom prst="rect">
            <a:avLst/>
          </a:prstGeom>
          <a:noFill/>
        </p:spPr>
        <p:txBody>
          <a:bodyPr wrap="square" rtlCol="0">
            <a:spAutoFit/>
          </a:bodyPr>
          <a:lstStyle/>
          <a:p>
            <a:r>
              <a:rPr lang="en-US" sz="2000" dirty="0" smtClean="0">
                <a:solidFill>
                  <a:schemeClr val="accent2"/>
                </a:solidFill>
              </a:rPr>
              <a:t>Strath </a:t>
            </a:r>
          </a:p>
          <a:p>
            <a:r>
              <a:rPr lang="en-US" sz="2000" dirty="0" smtClean="0">
                <a:solidFill>
                  <a:schemeClr val="accent2"/>
                </a:solidFill>
              </a:rPr>
              <a:t>terraces</a:t>
            </a:r>
            <a:endParaRPr lang="en-US" sz="2000" dirty="0">
              <a:solidFill>
                <a:schemeClr val="accent2"/>
              </a:solidFill>
            </a:endParaRPr>
          </a:p>
        </p:txBody>
      </p:sp>
      <p:sp>
        <p:nvSpPr>
          <p:cNvPr id="7" name="TextBox 6"/>
          <p:cNvSpPr txBox="1"/>
          <p:nvPr/>
        </p:nvSpPr>
        <p:spPr>
          <a:xfrm>
            <a:off x="5570621" y="1535151"/>
            <a:ext cx="3200400" cy="707886"/>
          </a:xfrm>
          <a:prstGeom prst="rect">
            <a:avLst/>
          </a:prstGeom>
          <a:noFill/>
        </p:spPr>
        <p:txBody>
          <a:bodyPr wrap="square" rtlCol="0">
            <a:spAutoFit/>
          </a:bodyPr>
          <a:lstStyle/>
          <a:p>
            <a:r>
              <a:rPr lang="en-US" sz="2000" dirty="0" smtClean="0"/>
              <a:t>Alluvium only, bedrock buried</a:t>
            </a:r>
            <a:endParaRPr lang="en-US" sz="2000" dirty="0"/>
          </a:p>
        </p:txBody>
      </p:sp>
      <p:sp>
        <p:nvSpPr>
          <p:cNvPr id="8" name="TextBox 7"/>
          <p:cNvSpPr txBox="1"/>
          <p:nvPr/>
        </p:nvSpPr>
        <p:spPr>
          <a:xfrm>
            <a:off x="5570621" y="2519573"/>
            <a:ext cx="3200400" cy="1015663"/>
          </a:xfrm>
          <a:prstGeom prst="rect">
            <a:avLst/>
          </a:prstGeom>
          <a:noFill/>
        </p:spPr>
        <p:txBody>
          <a:bodyPr wrap="square" rtlCol="0">
            <a:spAutoFit/>
          </a:bodyPr>
          <a:lstStyle/>
          <a:p>
            <a:r>
              <a:rPr lang="en-US" sz="2000" dirty="0" smtClean="0"/>
              <a:t>Erosion &amp; planation into bedrock with thin gravel cap</a:t>
            </a:r>
            <a:endParaRPr lang="en-US" sz="2000" dirty="0"/>
          </a:p>
        </p:txBody>
      </p:sp>
    </p:spTree>
    <p:extLst>
      <p:ext uri="{BB962C8B-B14F-4D97-AF65-F5344CB8AC3E}">
        <p14:creationId xmlns:p14="http://schemas.microsoft.com/office/powerpoint/2010/main" val="1762851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80974"/>
            <a:ext cx="7886700" cy="1325563"/>
          </a:xfrm>
        </p:spPr>
        <p:txBody>
          <a:bodyPr/>
          <a:lstStyle/>
          <a:p>
            <a:r>
              <a:rPr lang="en-US" dirty="0" smtClean="0"/>
              <a:t>Case studies</a:t>
            </a:r>
            <a:endParaRPr lang="en-US" dirty="0"/>
          </a:p>
        </p:txBody>
      </p:sp>
      <p:sp>
        <p:nvSpPr>
          <p:cNvPr id="3" name="Content Placeholder 2"/>
          <p:cNvSpPr>
            <a:spLocks noGrp="1"/>
          </p:cNvSpPr>
          <p:nvPr>
            <p:ph idx="1"/>
          </p:nvPr>
        </p:nvSpPr>
        <p:spPr>
          <a:xfrm>
            <a:off x="628650" y="1629682"/>
            <a:ext cx="7886700" cy="4351338"/>
          </a:xfrm>
        </p:spPr>
        <p:txBody>
          <a:bodyPr>
            <a:normAutofit lnSpcReduction="10000"/>
          </a:bodyPr>
          <a:lstStyle/>
          <a:p>
            <a:pPr marL="0" indent="0">
              <a:buNone/>
            </a:pPr>
            <a:r>
              <a:rPr lang="en-US" dirty="0" smtClean="0"/>
              <a:t>Long term, geologic disturbance:</a:t>
            </a:r>
          </a:p>
          <a:p>
            <a:r>
              <a:rPr lang="en-US" dirty="0" smtClean="0">
                <a:solidFill>
                  <a:srgbClr val="C00000"/>
                </a:solidFill>
              </a:rPr>
              <a:t>Big </a:t>
            </a:r>
            <a:r>
              <a:rPr lang="en-US" dirty="0">
                <a:solidFill>
                  <a:srgbClr val="C00000"/>
                </a:solidFill>
              </a:rPr>
              <a:t>Sheep Creek – Rivers &amp; Tectonics</a:t>
            </a:r>
          </a:p>
          <a:p>
            <a:r>
              <a:rPr lang="en-US" dirty="0" smtClean="0">
                <a:solidFill>
                  <a:srgbClr val="C00000"/>
                </a:solidFill>
              </a:rPr>
              <a:t>Clearwater River – Rivers &amp; Global Climate Cycles &amp; Mountain Building</a:t>
            </a:r>
          </a:p>
          <a:p>
            <a:endParaRPr lang="en-US" dirty="0"/>
          </a:p>
          <a:p>
            <a:pPr marL="0" indent="0">
              <a:buNone/>
            </a:pPr>
            <a:r>
              <a:rPr lang="en-US" dirty="0" smtClean="0"/>
              <a:t>Land use interactions:</a:t>
            </a:r>
          </a:p>
          <a:p>
            <a:r>
              <a:rPr lang="en-US" dirty="0" smtClean="0"/>
              <a:t>Skokomish River – Rivers &amp; Lithology &amp; Land Use</a:t>
            </a:r>
          </a:p>
          <a:p>
            <a:r>
              <a:rPr lang="en-US" dirty="0" smtClean="0"/>
              <a:t>NF Skokomish River – Rivers &amp; Dams</a:t>
            </a:r>
          </a:p>
          <a:p>
            <a:r>
              <a:rPr lang="en-US" dirty="0" smtClean="0"/>
              <a:t>Seattle Urban Streams – Rivers &amp; Land Use</a:t>
            </a:r>
          </a:p>
        </p:txBody>
      </p:sp>
    </p:spTree>
    <p:extLst>
      <p:ext uri="{BB962C8B-B14F-4D97-AF65-F5344CB8AC3E}">
        <p14:creationId xmlns:p14="http://schemas.microsoft.com/office/powerpoint/2010/main" val="1055790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80974"/>
            <a:ext cx="7886700" cy="1325563"/>
          </a:xfrm>
        </p:spPr>
        <p:txBody>
          <a:bodyPr/>
          <a:lstStyle/>
          <a:p>
            <a:r>
              <a:rPr lang="en-US" dirty="0" smtClean="0"/>
              <a:t>Big Sheep Creek, </a:t>
            </a:r>
            <a:r>
              <a:rPr lang="en-US" sz="3200" dirty="0" smtClean="0"/>
              <a:t>SW Montana</a:t>
            </a:r>
            <a:endParaRPr lang="en-US" dirty="0"/>
          </a:p>
        </p:txBody>
      </p:sp>
      <p:sp>
        <p:nvSpPr>
          <p:cNvPr id="3" name="Content Placeholder 2"/>
          <p:cNvSpPr>
            <a:spLocks noGrp="1"/>
          </p:cNvSpPr>
          <p:nvPr>
            <p:ph idx="1"/>
          </p:nvPr>
        </p:nvSpPr>
        <p:spPr>
          <a:xfrm>
            <a:off x="101600" y="1144590"/>
            <a:ext cx="3283016" cy="5169124"/>
          </a:xfrm>
        </p:spPr>
        <p:txBody>
          <a:bodyPr/>
          <a:lstStyle/>
          <a:p>
            <a:pPr marL="0" indent="0">
              <a:buNone/>
            </a:pPr>
            <a:r>
              <a:rPr lang="en-US" dirty="0" smtClean="0"/>
              <a:t>Red Rock fault is active, and ruptures every few thousand years, uplifting the land to the upper right.</a:t>
            </a:r>
          </a:p>
          <a:p>
            <a:pPr marL="0" indent="0">
              <a:buNone/>
            </a:pPr>
            <a:endParaRPr lang="en-US" dirty="0"/>
          </a:p>
          <a:p>
            <a:pPr marL="0" indent="0">
              <a:buNone/>
            </a:pPr>
            <a:r>
              <a:rPr lang="en-US" dirty="0" smtClean="0"/>
              <a:t>What does this do to the stream?</a:t>
            </a:r>
            <a:endParaRPr lang="en-US" dirty="0"/>
          </a:p>
        </p:txBody>
      </p:sp>
      <p:grpSp>
        <p:nvGrpSpPr>
          <p:cNvPr id="17" name="Group 16"/>
          <p:cNvGrpSpPr/>
          <p:nvPr/>
        </p:nvGrpSpPr>
        <p:grpSpPr>
          <a:xfrm>
            <a:off x="3434115" y="1250510"/>
            <a:ext cx="6014356" cy="4957284"/>
            <a:chOff x="1609651" y="928914"/>
            <a:chExt cx="6797121" cy="5609493"/>
          </a:xfrm>
        </p:grpSpPr>
        <p:pic>
          <p:nvPicPr>
            <p:cNvPr id="5" name="Content Placeholder 3" descr="Google Earth"/>
            <p:cNvPicPr>
              <a:picLocks noChangeAspect="1"/>
            </p:cNvPicPr>
            <p:nvPr/>
          </p:nvPicPr>
          <p:blipFill rotWithShape="1">
            <a:blip r:embed="rId2">
              <a:extLst>
                <a:ext uri="{28A0092B-C50C-407E-A947-70E740481C1C}">
                  <a14:useLocalDpi xmlns:a14="http://schemas.microsoft.com/office/drawing/2010/main" val="0"/>
                </a:ext>
              </a:extLst>
            </a:blip>
            <a:srcRect l="19800" t="7996" r="7928" b="10152"/>
            <a:stretch/>
          </p:blipFill>
          <p:spPr>
            <a:xfrm>
              <a:off x="1625600" y="928914"/>
              <a:ext cx="6172200" cy="5609493"/>
            </a:xfrm>
            <a:prstGeom prst="rect">
              <a:avLst/>
            </a:prstGeom>
          </p:spPr>
        </p:pic>
        <p:sp>
          <p:nvSpPr>
            <p:cNvPr id="6" name="Freeform 5"/>
            <p:cNvSpPr/>
            <p:nvPr/>
          </p:nvSpPr>
          <p:spPr>
            <a:xfrm>
              <a:off x="1701800" y="2742966"/>
              <a:ext cx="4734317" cy="3672348"/>
            </a:xfrm>
            <a:custGeom>
              <a:avLst/>
              <a:gdLst>
                <a:gd name="connsiteX0" fmla="*/ 0 w 4734317"/>
                <a:gd name="connsiteY0" fmla="*/ 0 h 3672348"/>
                <a:gd name="connsiteX1" fmla="*/ 73741 w 4734317"/>
                <a:gd name="connsiteY1" fmla="*/ 14748 h 3672348"/>
                <a:gd name="connsiteX2" fmla="*/ 162232 w 4734317"/>
                <a:gd name="connsiteY2" fmla="*/ 88490 h 3672348"/>
                <a:gd name="connsiteX3" fmla="*/ 221225 w 4734317"/>
                <a:gd name="connsiteY3" fmla="*/ 117987 h 3672348"/>
                <a:gd name="connsiteX4" fmla="*/ 265470 w 4734317"/>
                <a:gd name="connsiteY4" fmla="*/ 162232 h 3672348"/>
                <a:gd name="connsiteX5" fmla="*/ 353961 w 4734317"/>
                <a:gd name="connsiteY5" fmla="*/ 176980 h 3672348"/>
                <a:gd name="connsiteX6" fmla="*/ 457200 w 4734317"/>
                <a:gd name="connsiteY6" fmla="*/ 235974 h 3672348"/>
                <a:gd name="connsiteX7" fmla="*/ 575187 w 4734317"/>
                <a:gd name="connsiteY7" fmla="*/ 309716 h 3672348"/>
                <a:gd name="connsiteX8" fmla="*/ 663677 w 4734317"/>
                <a:gd name="connsiteY8" fmla="*/ 398206 h 3672348"/>
                <a:gd name="connsiteX9" fmla="*/ 752167 w 4734317"/>
                <a:gd name="connsiteY9" fmla="*/ 427703 h 3672348"/>
                <a:gd name="connsiteX10" fmla="*/ 796412 w 4734317"/>
                <a:gd name="connsiteY10" fmla="*/ 442451 h 3672348"/>
                <a:gd name="connsiteX11" fmla="*/ 855406 w 4734317"/>
                <a:gd name="connsiteY11" fmla="*/ 471948 h 3672348"/>
                <a:gd name="connsiteX12" fmla="*/ 973393 w 4734317"/>
                <a:gd name="connsiteY12" fmla="*/ 516193 h 3672348"/>
                <a:gd name="connsiteX13" fmla="*/ 1047135 w 4734317"/>
                <a:gd name="connsiteY13" fmla="*/ 560438 h 3672348"/>
                <a:gd name="connsiteX14" fmla="*/ 1106129 w 4734317"/>
                <a:gd name="connsiteY14" fmla="*/ 589935 h 3672348"/>
                <a:gd name="connsiteX15" fmla="*/ 1165122 w 4734317"/>
                <a:gd name="connsiteY15" fmla="*/ 634180 h 3672348"/>
                <a:gd name="connsiteX16" fmla="*/ 1327354 w 4734317"/>
                <a:gd name="connsiteY16" fmla="*/ 707922 h 3672348"/>
                <a:gd name="connsiteX17" fmla="*/ 1415845 w 4734317"/>
                <a:gd name="connsiteY17" fmla="*/ 752167 h 3672348"/>
                <a:gd name="connsiteX18" fmla="*/ 1460090 w 4734317"/>
                <a:gd name="connsiteY18" fmla="*/ 781664 h 3672348"/>
                <a:gd name="connsiteX19" fmla="*/ 1563329 w 4734317"/>
                <a:gd name="connsiteY19" fmla="*/ 825909 h 3672348"/>
                <a:gd name="connsiteX20" fmla="*/ 1651819 w 4734317"/>
                <a:gd name="connsiteY20" fmla="*/ 884903 h 3672348"/>
                <a:gd name="connsiteX21" fmla="*/ 1696064 w 4734317"/>
                <a:gd name="connsiteY21" fmla="*/ 929148 h 3672348"/>
                <a:gd name="connsiteX22" fmla="*/ 1828800 w 4734317"/>
                <a:gd name="connsiteY22" fmla="*/ 1017638 h 3672348"/>
                <a:gd name="connsiteX23" fmla="*/ 1873045 w 4734317"/>
                <a:gd name="connsiteY23" fmla="*/ 1047135 h 3672348"/>
                <a:gd name="connsiteX24" fmla="*/ 1991032 w 4734317"/>
                <a:gd name="connsiteY24" fmla="*/ 1120877 h 3672348"/>
                <a:gd name="connsiteX25" fmla="*/ 2035277 w 4734317"/>
                <a:gd name="connsiteY25" fmla="*/ 1150374 h 3672348"/>
                <a:gd name="connsiteX26" fmla="*/ 2094270 w 4734317"/>
                <a:gd name="connsiteY26" fmla="*/ 1179871 h 3672348"/>
                <a:gd name="connsiteX27" fmla="*/ 2138516 w 4734317"/>
                <a:gd name="connsiteY27" fmla="*/ 1238864 h 3672348"/>
                <a:gd name="connsiteX28" fmla="*/ 2271251 w 4734317"/>
                <a:gd name="connsiteY28" fmla="*/ 1312606 h 3672348"/>
                <a:gd name="connsiteX29" fmla="*/ 2374490 w 4734317"/>
                <a:gd name="connsiteY29" fmla="*/ 1386348 h 3672348"/>
                <a:gd name="connsiteX30" fmla="*/ 2492477 w 4734317"/>
                <a:gd name="connsiteY30" fmla="*/ 1445341 h 3672348"/>
                <a:gd name="connsiteX31" fmla="*/ 2536722 w 4734317"/>
                <a:gd name="connsiteY31" fmla="*/ 1489587 h 3672348"/>
                <a:gd name="connsiteX32" fmla="*/ 2580967 w 4734317"/>
                <a:gd name="connsiteY32" fmla="*/ 1504335 h 3672348"/>
                <a:gd name="connsiteX33" fmla="*/ 2625212 w 4734317"/>
                <a:gd name="connsiteY33" fmla="*/ 1533832 h 3672348"/>
                <a:gd name="connsiteX34" fmla="*/ 2654709 w 4734317"/>
                <a:gd name="connsiteY34" fmla="*/ 1578077 h 3672348"/>
                <a:gd name="connsiteX35" fmla="*/ 2698954 w 4734317"/>
                <a:gd name="connsiteY35" fmla="*/ 1607574 h 3672348"/>
                <a:gd name="connsiteX36" fmla="*/ 2757948 w 4734317"/>
                <a:gd name="connsiteY36" fmla="*/ 1666567 h 3672348"/>
                <a:gd name="connsiteX37" fmla="*/ 2831690 w 4734317"/>
                <a:gd name="connsiteY37" fmla="*/ 1784554 h 3672348"/>
                <a:gd name="connsiteX38" fmla="*/ 2920180 w 4734317"/>
                <a:gd name="connsiteY38" fmla="*/ 1873045 h 3672348"/>
                <a:gd name="connsiteX39" fmla="*/ 2993922 w 4734317"/>
                <a:gd name="connsiteY39" fmla="*/ 1902541 h 3672348"/>
                <a:gd name="connsiteX40" fmla="*/ 3038167 w 4734317"/>
                <a:gd name="connsiteY40" fmla="*/ 1946787 h 3672348"/>
                <a:gd name="connsiteX41" fmla="*/ 3141406 w 4734317"/>
                <a:gd name="connsiteY41" fmla="*/ 2035277 h 3672348"/>
                <a:gd name="connsiteX42" fmla="*/ 3185651 w 4734317"/>
                <a:gd name="connsiteY42" fmla="*/ 2109019 h 3672348"/>
                <a:gd name="connsiteX43" fmla="*/ 3303638 w 4734317"/>
                <a:gd name="connsiteY43" fmla="*/ 2212258 h 3672348"/>
                <a:gd name="connsiteX44" fmla="*/ 3333135 w 4734317"/>
                <a:gd name="connsiteY44" fmla="*/ 2271251 h 3672348"/>
                <a:gd name="connsiteX45" fmla="*/ 3495367 w 4734317"/>
                <a:gd name="connsiteY45" fmla="*/ 2389238 h 3672348"/>
                <a:gd name="connsiteX46" fmla="*/ 3554361 w 4734317"/>
                <a:gd name="connsiteY46" fmla="*/ 2448232 h 3672348"/>
                <a:gd name="connsiteX47" fmla="*/ 3687096 w 4734317"/>
                <a:gd name="connsiteY47" fmla="*/ 2551471 h 3672348"/>
                <a:gd name="connsiteX48" fmla="*/ 3760838 w 4734317"/>
                <a:gd name="connsiteY48" fmla="*/ 2639961 h 3672348"/>
                <a:gd name="connsiteX49" fmla="*/ 3790335 w 4734317"/>
                <a:gd name="connsiteY49" fmla="*/ 2684206 h 3672348"/>
                <a:gd name="connsiteX50" fmla="*/ 3849329 w 4734317"/>
                <a:gd name="connsiteY50" fmla="*/ 2757948 h 3672348"/>
                <a:gd name="connsiteX51" fmla="*/ 3878825 w 4734317"/>
                <a:gd name="connsiteY51" fmla="*/ 2802193 h 3672348"/>
                <a:gd name="connsiteX52" fmla="*/ 3982064 w 4734317"/>
                <a:gd name="connsiteY52" fmla="*/ 2890683 h 3672348"/>
                <a:gd name="connsiteX53" fmla="*/ 4085303 w 4734317"/>
                <a:gd name="connsiteY53" fmla="*/ 2993922 h 3672348"/>
                <a:gd name="connsiteX54" fmla="*/ 4173793 w 4734317"/>
                <a:gd name="connsiteY54" fmla="*/ 3082412 h 3672348"/>
                <a:gd name="connsiteX55" fmla="*/ 4232787 w 4734317"/>
                <a:gd name="connsiteY55" fmla="*/ 3141406 h 3672348"/>
                <a:gd name="connsiteX56" fmla="*/ 4380270 w 4734317"/>
                <a:gd name="connsiteY56" fmla="*/ 3274141 h 3672348"/>
                <a:gd name="connsiteX57" fmla="*/ 4424516 w 4734317"/>
                <a:gd name="connsiteY57" fmla="*/ 3318387 h 3672348"/>
                <a:gd name="connsiteX58" fmla="*/ 4468761 w 4734317"/>
                <a:gd name="connsiteY58" fmla="*/ 3362632 h 3672348"/>
                <a:gd name="connsiteX59" fmla="*/ 4513006 w 4734317"/>
                <a:gd name="connsiteY59" fmla="*/ 3392129 h 3672348"/>
                <a:gd name="connsiteX60" fmla="*/ 4630993 w 4734317"/>
                <a:gd name="connsiteY60" fmla="*/ 3524864 h 3672348"/>
                <a:gd name="connsiteX61" fmla="*/ 4689987 w 4734317"/>
                <a:gd name="connsiteY61" fmla="*/ 3628103 h 3672348"/>
                <a:gd name="connsiteX62" fmla="*/ 4734232 w 4734317"/>
                <a:gd name="connsiteY62" fmla="*/ 3672348 h 367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34317" h="3672348">
                  <a:moveTo>
                    <a:pt x="0" y="0"/>
                  </a:moveTo>
                  <a:cubicBezTo>
                    <a:pt x="24580" y="4916"/>
                    <a:pt x="50270" y="5946"/>
                    <a:pt x="73741" y="14748"/>
                  </a:cubicBezTo>
                  <a:cubicBezTo>
                    <a:pt x="123022" y="33228"/>
                    <a:pt x="119949" y="58288"/>
                    <a:pt x="162232" y="88490"/>
                  </a:cubicBezTo>
                  <a:cubicBezTo>
                    <a:pt x="180122" y="101269"/>
                    <a:pt x="203335" y="105208"/>
                    <a:pt x="221225" y="117987"/>
                  </a:cubicBezTo>
                  <a:cubicBezTo>
                    <a:pt x="238197" y="130110"/>
                    <a:pt x="246410" y="153761"/>
                    <a:pt x="265470" y="162232"/>
                  </a:cubicBezTo>
                  <a:cubicBezTo>
                    <a:pt x="292797" y="174377"/>
                    <a:pt x="324464" y="172064"/>
                    <a:pt x="353961" y="176980"/>
                  </a:cubicBezTo>
                  <a:cubicBezTo>
                    <a:pt x="532230" y="266116"/>
                    <a:pt x="311278" y="152590"/>
                    <a:pt x="457200" y="235974"/>
                  </a:cubicBezTo>
                  <a:cubicBezTo>
                    <a:pt x="524510" y="274437"/>
                    <a:pt x="513887" y="254546"/>
                    <a:pt x="575187" y="309716"/>
                  </a:cubicBezTo>
                  <a:cubicBezTo>
                    <a:pt x="606193" y="337622"/>
                    <a:pt x="624103" y="385015"/>
                    <a:pt x="663677" y="398206"/>
                  </a:cubicBezTo>
                  <a:lnTo>
                    <a:pt x="752167" y="427703"/>
                  </a:lnTo>
                  <a:cubicBezTo>
                    <a:pt x="766915" y="432619"/>
                    <a:pt x="782507" y="435499"/>
                    <a:pt x="796412" y="442451"/>
                  </a:cubicBezTo>
                  <a:cubicBezTo>
                    <a:pt x="816077" y="452283"/>
                    <a:pt x="835198" y="463287"/>
                    <a:pt x="855406" y="471948"/>
                  </a:cubicBezTo>
                  <a:cubicBezTo>
                    <a:pt x="944764" y="510244"/>
                    <a:pt x="851163" y="455078"/>
                    <a:pt x="973393" y="516193"/>
                  </a:cubicBezTo>
                  <a:cubicBezTo>
                    <a:pt x="999032" y="529013"/>
                    <a:pt x="1022077" y="546517"/>
                    <a:pt x="1047135" y="560438"/>
                  </a:cubicBezTo>
                  <a:cubicBezTo>
                    <a:pt x="1066354" y="571115"/>
                    <a:pt x="1087485" y="578283"/>
                    <a:pt x="1106129" y="589935"/>
                  </a:cubicBezTo>
                  <a:cubicBezTo>
                    <a:pt x="1126973" y="602963"/>
                    <a:pt x="1144044" y="621533"/>
                    <a:pt x="1165122" y="634180"/>
                  </a:cubicBezTo>
                  <a:cubicBezTo>
                    <a:pt x="1248921" y="684459"/>
                    <a:pt x="1245768" y="670837"/>
                    <a:pt x="1327354" y="707922"/>
                  </a:cubicBezTo>
                  <a:cubicBezTo>
                    <a:pt x="1357377" y="721569"/>
                    <a:pt x="1387017" y="736151"/>
                    <a:pt x="1415845" y="752167"/>
                  </a:cubicBezTo>
                  <a:cubicBezTo>
                    <a:pt x="1431340" y="760775"/>
                    <a:pt x="1444700" y="772870"/>
                    <a:pt x="1460090" y="781664"/>
                  </a:cubicBezTo>
                  <a:cubicBezTo>
                    <a:pt x="1511121" y="810825"/>
                    <a:pt x="1513688" y="809363"/>
                    <a:pt x="1563329" y="825909"/>
                  </a:cubicBezTo>
                  <a:cubicBezTo>
                    <a:pt x="1592826" y="845574"/>
                    <a:pt x="1626752" y="859836"/>
                    <a:pt x="1651819" y="884903"/>
                  </a:cubicBezTo>
                  <a:cubicBezTo>
                    <a:pt x="1666567" y="899651"/>
                    <a:pt x="1679600" y="916343"/>
                    <a:pt x="1696064" y="929148"/>
                  </a:cubicBezTo>
                  <a:cubicBezTo>
                    <a:pt x="1696070" y="929153"/>
                    <a:pt x="1806674" y="1002888"/>
                    <a:pt x="1828800" y="1017638"/>
                  </a:cubicBezTo>
                  <a:cubicBezTo>
                    <a:pt x="1843548" y="1027470"/>
                    <a:pt x="1860511" y="1034601"/>
                    <a:pt x="1873045" y="1047135"/>
                  </a:cubicBezTo>
                  <a:cubicBezTo>
                    <a:pt x="1946371" y="1120462"/>
                    <a:pt x="1905058" y="1099384"/>
                    <a:pt x="1991032" y="1120877"/>
                  </a:cubicBezTo>
                  <a:cubicBezTo>
                    <a:pt x="2005780" y="1130709"/>
                    <a:pt x="2019887" y="1141580"/>
                    <a:pt x="2035277" y="1150374"/>
                  </a:cubicBezTo>
                  <a:cubicBezTo>
                    <a:pt x="2054366" y="1161282"/>
                    <a:pt x="2077577" y="1165563"/>
                    <a:pt x="2094270" y="1179871"/>
                  </a:cubicBezTo>
                  <a:cubicBezTo>
                    <a:pt x="2112933" y="1195868"/>
                    <a:pt x="2121135" y="1221483"/>
                    <a:pt x="2138516" y="1238864"/>
                  </a:cubicBezTo>
                  <a:cubicBezTo>
                    <a:pt x="2204202" y="1304549"/>
                    <a:pt x="2197098" y="1294068"/>
                    <a:pt x="2271251" y="1312606"/>
                  </a:cubicBezTo>
                  <a:cubicBezTo>
                    <a:pt x="2291253" y="1327607"/>
                    <a:pt x="2348136" y="1371973"/>
                    <a:pt x="2374490" y="1386348"/>
                  </a:cubicBezTo>
                  <a:cubicBezTo>
                    <a:pt x="2413092" y="1407404"/>
                    <a:pt x="2492477" y="1445341"/>
                    <a:pt x="2492477" y="1445341"/>
                  </a:cubicBezTo>
                  <a:cubicBezTo>
                    <a:pt x="2507225" y="1460090"/>
                    <a:pt x="2519368" y="1478017"/>
                    <a:pt x="2536722" y="1489587"/>
                  </a:cubicBezTo>
                  <a:cubicBezTo>
                    <a:pt x="2549657" y="1498210"/>
                    <a:pt x="2567062" y="1497383"/>
                    <a:pt x="2580967" y="1504335"/>
                  </a:cubicBezTo>
                  <a:cubicBezTo>
                    <a:pt x="2596821" y="1512262"/>
                    <a:pt x="2610464" y="1524000"/>
                    <a:pt x="2625212" y="1533832"/>
                  </a:cubicBezTo>
                  <a:cubicBezTo>
                    <a:pt x="2635044" y="1548580"/>
                    <a:pt x="2642175" y="1565543"/>
                    <a:pt x="2654709" y="1578077"/>
                  </a:cubicBezTo>
                  <a:cubicBezTo>
                    <a:pt x="2667243" y="1590611"/>
                    <a:pt x="2685496" y="1596039"/>
                    <a:pt x="2698954" y="1607574"/>
                  </a:cubicBezTo>
                  <a:cubicBezTo>
                    <a:pt x="2720069" y="1625672"/>
                    <a:pt x="2739849" y="1645452"/>
                    <a:pt x="2757948" y="1666567"/>
                  </a:cubicBezTo>
                  <a:cubicBezTo>
                    <a:pt x="2794943" y="1709728"/>
                    <a:pt x="2791914" y="1735939"/>
                    <a:pt x="2831690" y="1784554"/>
                  </a:cubicBezTo>
                  <a:cubicBezTo>
                    <a:pt x="2858105" y="1816840"/>
                    <a:pt x="2886444" y="1848510"/>
                    <a:pt x="2920180" y="1873045"/>
                  </a:cubicBezTo>
                  <a:cubicBezTo>
                    <a:pt x="2941591" y="1888616"/>
                    <a:pt x="2969341" y="1892709"/>
                    <a:pt x="2993922" y="1902541"/>
                  </a:cubicBezTo>
                  <a:cubicBezTo>
                    <a:pt x="3008670" y="1917290"/>
                    <a:pt x="3022144" y="1933434"/>
                    <a:pt x="3038167" y="1946787"/>
                  </a:cubicBezTo>
                  <a:cubicBezTo>
                    <a:pt x="3101587" y="1999637"/>
                    <a:pt x="3076099" y="1951311"/>
                    <a:pt x="3141406" y="2035277"/>
                  </a:cubicBezTo>
                  <a:cubicBezTo>
                    <a:pt x="3159005" y="2057904"/>
                    <a:pt x="3166607" y="2087594"/>
                    <a:pt x="3185651" y="2109019"/>
                  </a:cubicBezTo>
                  <a:cubicBezTo>
                    <a:pt x="3236098" y="2165772"/>
                    <a:pt x="3263361" y="2155871"/>
                    <a:pt x="3303638" y="2212258"/>
                  </a:cubicBezTo>
                  <a:cubicBezTo>
                    <a:pt x="3316417" y="2230148"/>
                    <a:pt x="3317589" y="2255705"/>
                    <a:pt x="3333135" y="2271251"/>
                  </a:cubicBezTo>
                  <a:cubicBezTo>
                    <a:pt x="3548897" y="2487011"/>
                    <a:pt x="3380077" y="2290418"/>
                    <a:pt x="3495367" y="2389238"/>
                  </a:cubicBezTo>
                  <a:cubicBezTo>
                    <a:pt x="3516482" y="2407337"/>
                    <a:pt x="3533131" y="2430268"/>
                    <a:pt x="3554361" y="2448232"/>
                  </a:cubicBezTo>
                  <a:cubicBezTo>
                    <a:pt x="3597151" y="2484439"/>
                    <a:pt x="3656003" y="2504833"/>
                    <a:pt x="3687096" y="2551471"/>
                  </a:cubicBezTo>
                  <a:cubicBezTo>
                    <a:pt x="3760332" y="2661323"/>
                    <a:pt x="3666206" y="2526404"/>
                    <a:pt x="3760838" y="2639961"/>
                  </a:cubicBezTo>
                  <a:cubicBezTo>
                    <a:pt x="3772186" y="2653578"/>
                    <a:pt x="3779700" y="2670026"/>
                    <a:pt x="3790335" y="2684206"/>
                  </a:cubicBezTo>
                  <a:cubicBezTo>
                    <a:pt x="3809222" y="2709389"/>
                    <a:pt x="3830442" y="2732765"/>
                    <a:pt x="3849329" y="2757948"/>
                  </a:cubicBezTo>
                  <a:cubicBezTo>
                    <a:pt x="3859964" y="2772128"/>
                    <a:pt x="3867478" y="2788576"/>
                    <a:pt x="3878825" y="2802193"/>
                  </a:cubicBezTo>
                  <a:cubicBezTo>
                    <a:pt x="3913061" y="2843277"/>
                    <a:pt x="3938663" y="2858133"/>
                    <a:pt x="3982064" y="2890683"/>
                  </a:cubicBezTo>
                  <a:cubicBezTo>
                    <a:pt x="4038127" y="2974778"/>
                    <a:pt x="3981550" y="2899602"/>
                    <a:pt x="4085303" y="2993922"/>
                  </a:cubicBezTo>
                  <a:cubicBezTo>
                    <a:pt x="4116169" y="3021982"/>
                    <a:pt x="4144296" y="3052915"/>
                    <a:pt x="4173793" y="3082412"/>
                  </a:cubicBezTo>
                  <a:cubicBezTo>
                    <a:pt x="4193458" y="3102077"/>
                    <a:pt x="4209648" y="3125980"/>
                    <a:pt x="4232787" y="3141406"/>
                  </a:cubicBezTo>
                  <a:cubicBezTo>
                    <a:pt x="4317525" y="3197899"/>
                    <a:pt x="4264498" y="3158369"/>
                    <a:pt x="4380270" y="3274141"/>
                  </a:cubicBezTo>
                  <a:lnTo>
                    <a:pt x="4424516" y="3318387"/>
                  </a:lnTo>
                  <a:cubicBezTo>
                    <a:pt x="4439264" y="3333135"/>
                    <a:pt x="4451407" y="3351062"/>
                    <a:pt x="4468761" y="3362632"/>
                  </a:cubicBezTo>
                  <a:cubicBezTo>
                    <a:pt x="4483509" y="3372464"/>
                    <a:pt x="4499758" y="3380353"/>
                    <a:pt x="4513006" y="3392129"/>
                  </a:cubicBezTo>
                  <a:cubicBezTo>
                    <a:pt x="4595662" y="3465601"/>
                    <a:pt x="4586162" y="3457618"/>
                    <a:pt x="4630993" y="3524864"/>
                  </a:cubicBezTo>
                  <a:cubicBezTo>
                    <a:pt x="4647804" y="3592109"/>
                    <a:pt x="4634491" y="3581856"/>
                    <a:pt x="4689987" y="3628103"/>
                  </a:cubicBezTo>
                  <a:cubicBezTo>
                    <a:pt x="4738322" y="3668382"/>
                    <a:pt x="4734232" y="3637641"/>
                    <a:pt x="4734232" y="367234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859087">
              <a:off x="1609651" y="2899781"/>
              <a:ext cx="2735044"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Red Rock fault scarp</a:t>
              </a:r>
              <a:endParaRPr lang="en-US" sz="2000" b="1" dirty="0">
                <a:solidFill>
                  <a:schemeClr val="bg1"/>
                </a:solidFill>
                <a:latin typeface="Arial" panose="020B0604020202020204" pitchFamily="34" charset="0"/>
                <a:cs typeface="Arial" panose="020B0604020202020204" pitchFamily="34" charset="0"/>
              </a:endParaRPr>
            </a:p>
          </p:txBody>
        </p:sp>
        <p:cxnSp>
          <p:nvCxnSpPr>
            <p:cNvPr id="8" name="Straight Arrow Connector 7"/>
            <p:cNvCxnSpPr/>
            <p:nvPr/>
          </p:nvCxnSpPr>
          <p:spPr>
            <a:xfrm flipH="1">
              <a:off x="5359400" y="3872169"/>
              <a:ext cx="823686" cy="1031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83085" y="3471659"/>
              <a:ext cx="2223687" cy="801020"/>
            </a:xfrm>
            <a:prstGeom prst="rect">
              <a:avLst/>
            </a:prstGeom>
            <a:noFill/>
          </p:spPr>
          <p:txBody>
            <a:bodyPr wrap="square" rtlCol="0">
              <a:spAutoFit/>
            </a:bodyPr>
            <a:lstStyle/>
            <a:p>
              <a:r>
                <a:rPr lang="en-US" sz="2000" b="1" dirty="0" smtClean="0">
                  <a:solidFill>
                    <a:schemeClr val="bg1"/>
                  </a:solidFill>
                  <a:latin typeface="Arial" panose="020B0604020202020204" pitchFamily="34" charset="0"/>
                  <a:cs typeface="Arial" panose="020B0604020202020204" pitchFamily="34" charset="0"/>
                </a:rPr>
                <a:t>Big Sheep Creek</a:t>
              </a:r>
              <a:endParaRPr lang="en-US" sz="2000" b="1" dirty="0">
                <a:solidFill>
                  <a:schemeClr val="bg1"/>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a:off x="5249496" y="2107678"/>
              <a:ext cx="670345" cy="26825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05608" y="1678860"/>
              <a:ext cx="2020105"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Irrigation canal</a:t>
              </a:r>
              <a:endParaRPr lang="en-US" sz="2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rot="18870752">
              <a:off x="2340677" y="5299082"/>
              <a:ext cx="827471"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Road</a:t>
              </a:r>
              <a:endParaRPr lang="en-US"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4345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3115</TotalTime>
  <Words>1620</Words>
  <Application>Microsoft Office PowerPoint</Application>
  <PresentationFormat>On-screen Show (4:3)</PresentationFormat>
  <Paragraphs>272</Paragraphs>
  <Slides>51</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ＭＳ Ｐゴシック</vt:lpstr>
      <vt:lpstr>Arial</vt:lpstr>
      <vt:lpstr>Calibri</vt:lpstr>
      <vt:lpstr>Calibri Light</vt:lpstr>
      <vt:lpstr>Cambria Math</vt:lpstr>
      <vt:lpstr>Times</vt:lpstr>
      <vt:lpstr>Office Theme</vt:lpstr>
      <vt:lpstr>Drawing</vt:lpstr>
      <vt:lpstr>River response</vt:lpstr>
      <vt:lpstr>PowerPoint Presentation</vt:lpstr>
      <vt:lpstr>Channel response</vt:lpstr>
      <vt:lpstr>Lane’s balance </vt:lpstr>
      <vt:lpstr>Time scales of channel response</vt:lpstr>
      <vt:lpstr>River terraces (again)</vt:lpstr>
      <vt:lpstr>Terrace types</vt:lpstr>
      <vt:lpstr>Case studies</vt:lpstr>
      <vt:lpstr>Big Sheep Creek, SW Montana</vt:lpstr>
      <vt:lpstr>Big Sheep Creek</vt:lpstr>
      <vt:lpstr>Big Sheep Creek</vt:lpstr>
      <vt:lpstr>Big Sheep Creek</vt:lpstr>
      <vt:lpstr>Big Sheep Creek</vt:lpstr>
      <vt:lpstr>Big Sheep Creek</vt:lpstr>
      <vt:lpstr>Big Sheep Creek</vt:lpstr>
      <vt:lpstr>Clearwater River</vt:lpstr>
      <vt:lpstr>Clearwater River</vt:lpstr>
      <vt:lpstr>Clearwater River</vt:lpstr>
      <vt:lpstr>Clearwater River</vt:lpstr>
      <vt:lpstr>Clearwater River</vt:lpstr>
      <vt:lpstr>Clearwater River and Big Sheep Creek</vt:lpstr>
      <vt:lpstr>PowerPoint Presentation</vt:lpstr>
      <vt:lpstr>Dams</vt:lpstr>
      <vt:lpstr>Dams</vt:lpstr>
      <vt:lpstr>Ranching/farming</vt:lpstr>
      <vt:lpstr>Logging</vt:lpstr>
      <vt:lpstr>Large woody debris</vt:lpstr>
      <vt:lpstr>Large woody debris to floodplain</vt:lpstr>
      <vt:lpstr>Large woody debris</vt:lpstr>
      <vt:lpstr>Large woody debris</vt:lpstr>
      <vt:lpstr>Case studies</vt:lpstr>
      <vt:lpstr>Skokomish River</vt:lpstr>
      <vt:lpstr>Skokomish River</vt:lpstr>
      <vt:lpstr>Skokomish River</vt:lpstr>
      <vt:lpstr>Skokomish River</vt:lpstr>
      <vt:lpstr>Skokomish River</vt:lpstr>
      <vt:lpstr>Skokomish River</vt:lpstr>
      <vt:lpstr>Skokomish River</vt:lpstr>
      <vt:lpstr>NF Skokomish Rivers &amp; Dams</vt:lpstr>
      <vt:lpstr>NF Skokomish</vt:lpstr>
      <vt:lpstr>NF Skokomish</vt:lpstr>
      <vt:lpstr>NF Skokomish</vt:lpstr>
      <vt:lpstr>NF Skokomish</vt:lpstr>
      <vt:lpstr>NF Skokomish River</vt:lpstr>
      <vt:lpstr>Seattle Urban Streams</vt:lpstr>
      <vt:lpstr>Seattle Urban Streams</vt:lpstr>
      <vt:lpstr>Seattle Urban Streams</vt:lpstr>
      <vt:lpstr>Seattle Urban Streams</vt:lpstr>
      <vt:lpstr>River response</vt:lpstr>
      <vt:lpstr>River response</vt:lpstr>
      <vt:lpstr>River response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response</dc:title>
  <dc:creator>Sarah</dc:creator>
  <cp:lastModifiedBy>Sarah</cp:lastModifiedBy>
  <cp:revision>45</cp:revision>
  <dcterms:created xsi:type="dcterms:W3CDTF">2015-11-23T18:47:53Z</dcterms:created>
  <dcterms:modified xsi:type="dcterms:W3CDTF">2015-12-03T20:43:06Z</dcterms:modified>
</cp:coreProperties>
</file>